
<file path=[Content_Types].xml><?xml version="1.0" encoding="utf-8"?>
<Types xmlns="http://schemas.openxmlformats.org/package/2006/content-types">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ink/ink2.xml" ContentType="application/inkml+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ink/ink3.xml" ContentType="application/inkml+xml"/>
  <Override PartName="/ppt/ink/ink4.xml" ContentType="application/inkml+xml"/>
  <Override PartName="/ppt/notesSlides/notesSlide27.xml" ContentType="application/vnd.openxmlformats-officedocument.presentationml.notesSlide+xml"/>
  <Override PartName="/ppt/ink/ink5.xml" ContentType="application/inkml+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7"/>
  </p:notesMasterIdLst>
  <p:sldIdLst>
    <p:sldId id="258" r:id="rId5"/>
    <p:sldId id="277" r:id="rId6"/>
    <p:sldId id="294" r:id="rId7"/>
    <p:sldId id="293" r:id="rId8"/>
    <p:sldId id="301" r:id="rId9"/>
    <p:sldId id="310" r:id="rId10"/>
    <p:sldId id="300" r:id="rId11"/>
    <p:sldId id="311" r:id="rId12"/>
    <p:sldId id="264" r:id="rId13"/>
    <p:sldId id="274" r:id="rId14"/>
    <p:sldId id="312" r:id="rId15"/>
    <p:sldId id="267" r:id="rId16"/>
    <p:sldId id="302" r:id="rId17"/>
    <p:sldId id="503" r:id="rId18"/>
    <p:sldId id="505" r:id="rId19"/>
    <p:sldId id="292" r:id="rId20"/>
    <p:sldId id="316" r:id="rId21"/>
    <p:sldId id="318" r:id="rId22"/>
    <p:sldId id="319" r:id="rId23"/>
    <p:sldId id="323" r:id="rId24"/>
    <p:sldId id="326" r:id="rId25"/>
    <p:sldId id="320" r:id="rId26"/>
    <p:sldId id="317" r:id="rId27"/>
    <p:sldId id="322" r:id="rId28"/>
    <p:sldId id="321" r:id="rId29"/>
    <p:sldId id="327" r:id="rId30"/>
    <p:sldId id="502" r:id="rId31"/>
    <p:sldId id="328" r:id="rId32"/>
    <p:sldId id="329" r:id="rId33"/>
    <p:sldId id="324" r:id="rId34"/>
    <p:sldId id="325" r:id="rId35"/>
    <p:sldId id="499" r:id="rId36"/>
    <p:sldId id="330" r:id="rId37"/>
    <p:sldId id="500" r:id="rId38"/>
    <p:sldId id="501" r:id="rId39"/>
    <p:sldId id="498" r:id="rId40"/>
    <p:sldId id="434" r:id="rId41"/>
    <p:sldId id="466" r:id="rId42"/>
    <p:sldId id="289" r:id="rId43"/>
    <p:sldId id="263" r:id="rId44"/>
    <p:sldId id="290" r:id="rId45"/>
    <p:sldId id="262" r:id="rId4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0. START 10 Min" id="{390EF7E9-6A25-441F-84E5-87D3ADBA7527}">
          <p14:sldIdLst>
            <p14:sldId id="258"/>
            <p14:sldId id="277"/>
            <p14:sldId id="294"/>
            <p14:sldId id="293"/>
            <p14:sldId id="301"/>
            <p14:sldId id="310"/>
            <p14:sldId id="300"/>
            <p14:sldId id="311"/>
          </p14:sldIdLst>
        </p14:section>
        <p14:section name="DATENSCHUTZ GRUNDSÄTZLICH + PASSWÖRTER" id="{131955F2-7720-498D-8498-622E11F92C8C}">
          <p14:sldIdLst>
            <p14:sldId id="264"/>
            <p14:sldId id="274"/>
            <p14:sldId id="312"/>
            <p14:sldId id="267"/>
            <p14:sldId id="302"/>
            <p14:sldId id="503"/>
            <p14:sldId id="505"/>
            <p14:sldId id="292"/>
            <p14:sldId id="316"/>
            <p14:sldId id="318"/>
            <p14:sldId id="319"/>
            <p14:sldId id="323"/>
            <p14:sldId id="326"/>
          </p14:sldIdLst>
        </p14:section>
        <p14:section name="2 METADATEN" id="{E87A61E6-4F5A-4C4B-93ED-F911C9B3D453}">
          <p14:sldIdLst>
            <p14:sldId id="320"/>
            <p14:sldId id="317"/>
            <p14:sldId id="322"/>
            <p14:sldId id="321"/>
            <p14:sldId id="327"/>
            <p14:sldId id="502"/>
            <p14:sldId id="328"/>
            <p14:sldId id="329"/>
            <p14:sldId id="324"/>
            <p14:sldId id="325"/>
          </p14:sldIdLst>
        </p14:section>
        <p14:section name="Berechtigungen" id="{4AA301E2-4A39-422E-9549-0E89C6B19673}">
          <p14:sldIdLst>
            <p14:sldId id="499"/>
            <p14:sldId id="330"/>
            <p14:sldId id="500"/>
            <p14:sldId id="501"/>
            <p14:sldId id="498"/>
            <p14:sldId id="434"/>
            <p14:sldId id="466"/>
            <p14:sldId id="289"/>
          </p14:sldIdLst>
        </p14:section>
        <p14:section name="Abschluss (5 Min)" id="{7ECA259A-1D37-42B5-88E7-E671B57068E6}">
          <p14:sldIdLst>
            <p14:sldId id="263"/>
            <p14:sldId id="290"/>
            <p14:sldId id="26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1F71"/>
    <a:srgbClr val="3D2277"/>
    <a:srgbClr val="FEF54C"/>
    <a:srgbClr val="3E1A61"/>
    <a:srgbClr val="F7D9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BB0F53-ABCF-4D50-A333-6CB4A68345AD}" v="4" dt="2024-04-09T08:05:51.9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403"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ink/ink1.xml><?xml version="1.0" encoding="utf-8"?>
<inkml:ink xmlns:inkml="http://www.w3.org/2003/InkML">
  <inkml:definitions>
    <inkml:context xml:id="ctx0">
      <inkml:inkSource xml:id="inkSrc0">
        <inkml:traceFormat>
          <inkml:channel name="X" type="integer" max="3894" units="cm"/>
          <inkml:channel name="Y" type="integer" max="2178" units="cm"/>
          <inkml:channel name="T" type="integer" max="2.14748E9" units="dev"/>
        </inkml:traceFormat>
        <inkml:channelProperties>
          <inkml:channelProperty channel="X" name="resolution" value="132.44897" units="1/cm"/>
          <inkml:channelProperty channel="Y" name="resolution" value="132" units="1/cm"/>
          <inkml:channelProperty channel="T" name="resolution" value="1" units="1/dev"/>
        </inkml:channelProperties>
      </inkml:inkSource>
      <inkml:timestamp xml:id="ts0" timeString="2023-09-18T11:27:52.660"/>
    </inkml:context>
    <inkml:brush xml:id="br0">
      <inkml:brushProperty name="width" value="0.05292" units="cm"/>
      <inkml:brushProperty name="height" value="0.05292" units="cm"/>
      <inkml:brushProperty name="color" value="#FF0000"/>
    </inkml:brush>
  </inkml:definitions>
  <inkml:trace contextRef="#ctx0" brushRef="#br0">12080 3122 0,'0'0'0,"0"0"15,0 0-15</inkml:trace>
</inkml:ink>
</file>

<file path=ppt/ink/ink2.xml><?xml version="1.0" encoding="utf-8"?>
<inkml:ink xmlns:inkml="http://www.w3.org/2003/InkML">
  <inkml:definitions>
    <inkml:context xml:id="ctx0">
      <inkml:inkSource xml:id="inkSrc0">
        <inkml:traceFormat>
          <inkml:channel name="X" type="integer" max="3894" units="cm"/>
          <inkml:channel name="Y" type="integer" max="2178" units="cm"/>
          <inkml:channel name="T" type="integer" max="2.14748E9" units="dev"/>
        </inkml:traceFormat>
        <inkml:channelProperties>
          <inkml:channelProperty channel="X" name="resolution" value="132.44897" units="1/cm"/>
          <inkml:channelProperty channel="Y" name="resolution" value="132" units="1/cm"/>
          <inkml:channelProperty channel="T" name="resolution" value="1" units="1/dev"/>
        </inkml:channelProperties>
      </inkml:inkSource>
      <inkml:timestamp xml:id="ts0" timeString="2023-11-20T13:25:42.642"/>
    </inkml:context>
    <inkml:brush xml:id="br0">
      <inkml:brushProperty name="width" value="0.05292" units="cm"/>
      <inkml:brushProperty name="height" value="0.05292" units="cm"/>
      <inkml:brushProperty name="color" value="#FF0000"/>
    </inkml:brush>
    <inkml:context xml:id="ctx1">
      <inkml:inkSource xml:id="inkSrc1">
        <inkml:traceFormat>
          <inkml:channel name="X" type="integer" max="29376" units="cm"/>
          <inkml:channel name="Y" type="integer" max="16524" units="cm"/>
          <inkml:channel name="F" type="integer" max="4095" units="dev"/>
          <inkml:channel name="T" type="integer" max="2.14748E9" units="dev"/>
        </inkml:traceFormat>
        <inkml:channelProperties>
          <inkml:channelProperty channel="X" name="resolution" value="1000.20428" units="1/cm"/>
          <inkml:channelProperty channel="Y" name="resolution" value="1000.24213" units="1/cm"/>
          <inkml:channelProperty channel="F" name="resolution" value="0" units="1/dev"/>
          <inkml:channelProperty channel="T" name="resolution" value="1" units="1/dev"/>
        </inkml:channelProperties>
      </inkml:inkSource>
      <inkml:timestamp xml:id="ts1" timeString="2023-11-20T13:25:55.222"/>
    </inkml:context>
    <inkml:context xml:id="ctx2">
      <inkml:inkSource xml:id="inkSrc2">
        <inkml:traceFormat>
          <inkml:channel name="X" type="integer" max="3840" units="cm"/>
          <inkml:channel name="Y" type="integer" max="1080" units="cm"/>
          <inkml:channel name="T" type="integer" max="2.14748E9" units="dev"/>
        </inkml:traceFormat>
        <inkml:channelProperties>
          <inkml:channelProperty channel="X" name="resolution" value="130.61224" units="1/cm"/>
          <inkml:channelProperty channel="Y" name="resolution" value="65.45454" units="1/cm"/>
          <inkml:channelProperty channel="T" name="resolution" value="1" units="1/dev"/>
        </inkml:channelProperties>
      </inkml:inkSource>
      <inkml:timestamp xml:id="ts2" timeString="2023-11-20T13:32:04.488"/>
    </inkml:context>
  </inkml:definitions>
  <inkml:trace contextRef="#ctx0" brushRef="#br0">23469 17420 0</inkml:trace>
  <inkml:trace contextRef="#ctx1" brushRef="#br0">29228 8822 2280 0,'-12'-6'1095'16,"3"2"-920"-16,-1-2-158 0,6 2-27 0,2 2 10 0,2-4 0 0,-4 2 10 15,0 0-7-15,2 2-4 0,-2-2-27 0,-2-2-63 0,6 2-126 16,0 1-218-16,0-3-453 0,0-2-377 0</inkml:trace>
  <inkml:trace contextRef="#ctx2" brushRef="#br0">11189 9465 0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1-17T10:18:54.128"/>
    </inkml:context>
    <inkml:brush xml:id="br0">
      <inkml:brushProperty name="width" value="0.2" units="cm"/>
      <inkml:brushProperty name="height" value="0.2" units="cm"/>
      <inkml:brushProperty name="color" value="#5B2D90"/>
    </inkml:brush>
  </inkml:definitions>
  <inkml:trace contextRef="#ctx0" brushRef="#br0">0 4073 24575,'7'-9'0,"-1"-1"0,1 1 0,1 1 0,-1 0 0,1 0 0,1 0 0,0 1 0,0 0 0,15-8 0,-2-1 0,128-80 0,113-50 0,135-54-546,132-48-2056,115-41-162,92-28 82,1094-488-971,-39-71 1165,-1311 613 2265,-110 44 585,-100 45 139,41-45 2097,-293 204-2184,-6 6 89,-1 0-1,-1 0 0,1-2 0,-2 1 0,18-23 0,-19 13-623</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1-17T10:18:54.970"/>
    </inkml:context>
    <inkml:brush xml:id="br0">
      <inkml:brushProperty name="width" value="0.2" units="cm"/>
      <inkml:brushProperty name="height" value="0.2" units="cm"/>
      <inkml:brushProperty name="color" value="#5B2D90"/>
    </inkml:brush>
  </inkml:definitions>
  <inkml:trace contextRef="#ctx0" brushRef="#br0">24 1 24575,'0'0'0,"-1"0"0,0 0 0,1 0 0,-1 0 0,0 0 0,1 1 0,-1-1 0,1 0 0,-1 0 0,0 1 0,1-1 0,-1 0 0,1 1 0,-1-1 0,1 1 0,-1-1 0,1 1 0,-1-1 0,1 1 0,0-1 0,-1 1 0,1-1 0,-1 1 0,1-1 0,0 1 0,0 0 0,-1-1 0,1 1 0,0 0 0,-4 26 0,3-19 0,-3 57 0,6 104 0,15 62 0,20 89-464,19 95-1393,19 92 847,14 91-1309,232 2245-2722,-274-2148 5041,-8-60-330,-7-90-987,-7-109 1058,-3-106 540,-21-309-262,27 275 948,-17-213 1250,31 113-1,-40-192-2211,-1 3 322,0 0-1,1 0 1,0 0-1,1 0 1,0-1-1,0 1 1,0-1 0,1 0-1,0 1 1,0-2-1,9 11 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1-17T10:33:34.977"/>
    </inkml:context>
    <inkml:brush xml:id="br0">
      <inkml:brushProperty name="width" value="0.5" units="cm"/>
      <inkml:brushProperty name="height" value="1" units="cm"/>
      <inkml:brushProperty name="color" value="#FFFC00"/>
      <inkml:brushProperty name="tip" value="rectangle"/>
      <inkml:brushProperty name="rasterOp" value="maskPen"/>
      <inkml:brushProperty name="ignorePressure" value="1"/>
    </inkml:brush>
  </inkml:definitions>
  <inkml:trace contextRef="#ctx0" brushRef="#br0">1 0,'2577'0,"-2550"0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7DDB1D-379F-451F-B7C1-D77F12025406}" type="datetimeFigureOut">
              <a:rPr lang="de-DE" smtClean="0"/>
              <a:t>12.09.2024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E83E70-D3D4-494B-B668-79254A1B97C3}" type="slidenum">
              <a:rPr lang="de-DE" smtClean="0"/>
              <a:t>‹Nr.›</a:t>
            </a:fld>
            <a:endParaRPr lang="de-DE"/>
          </a:p>
        </p:txBody>
      </p:sp>
    </p:spTree>
    <p:extLst>
      <p:ext uri="{BB962C8B-B14F-4D97-AF65-F5344CB8AC3E}">
        <p14:creationId xmlns:p14="http://schemas.microsoft.com/office/powerpoint/2010/main" val="12357591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youtube.com/watch?v=4WMpSW8Lfoo"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reports.exodus-privacy.eu.org/"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youtube.com/watch?v=xG5JNRGCaU8"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youtube.com/watch?v=xG5JNRGCaU8"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a:t>Ref.notizen zur Einheit</a:t>
            </a:r>
          </a:p>
          <a:p>
            <a:pPr marL="171450" indent="-171450">
              <a:buFont typeface="Arial" panose="020B0604020202020204" pitchFamily="34" charset="0"/>
              <a:buChar char="•"/>
            </a:pPr>
            <a:r>
              <a:rPr lang="de-DE"/>
              <a:t>Abkürzungen: Ref.=Referent*in / TN=Teilnehmer*innen</a:t>
            </a:r>
          </a:p>
        </p:txBody>
      </p:sp>
      <p:sp>
        <p:nvSpPr>
          <p:cNvPr id="4" name="Foliennummernplatzhalter 3"/>
          <p:cNvSpPr>
            <a:spLocks noGrp="1"/>
          </p:cNvSpPr>
          <p:nvPr>
            <p:ph type="sldNum" sz="quarter" idx="5"/>
          </p:nvPr>
        </p:nvSpPr>
        <p:spPr/>
        <p:txBody>
          <a:bodyPr/>
          <a:lstStyle/>
          <a:p>
            <a:fld id="{A1E83E70-D3D4-494B-B668-79254A1B97C3}" type="slidenum">
              <a:rPr lang="de-DE" smtClean="0"/>
              <a:t>1</a:t>
            </a:fld>
            <a:endParaRPr lang="de-DE"/>
          </a:p>
        </p:txBody>
      </p:sp>
    </p:spTree>
    <p:extLst>
      <p:ext uri="{BB962C8B-B14F-4D97-AF65-F5344CB8AC3E}">
        <p14:creationId xmlns:p14="http://schemas.microsoft.com/office/powerpoint/2010/main" val="12374598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b="0"/>
              <a:t>Diese drei Merksätze genügen eigentlich,</a:t>
            </a:r>
          </a:p>
          <a:p>
            <a:pPr marL="171450" indent="-171450">
              <a:buFont typeface="Arial" panose="020B0604020202020204" pitchFamily="34" charset="0"/>
              <a:buChar char="•"/>
            </a:pPr>
            <a:r>
              <a:rPr lang="de-DE" b="0"/>
              <a:t>um seine Daten im Griff zu behalten</a:t>
            </a:r>
          </a:p>
        </p:txBody>
      </p:sp>
      <p:sp>
        <p:nvSpPr>
          <p:cNvPr id="4" name="Foliennummernplatzhalter 3"/>
          <p:cNvSpPr>
            <a:spLocks noGrp="1"/>
          </p:cNvSpPr>
          <p:nvPr>
            <p:ph type="sldNum" sz="quarter" idx="5"/>
          </p:nvPr>
        </p:nvSpPr>
        <p:spPr/>
        <p:txBody>
          <a:bodyPr/>
          <a:lstStyle/>
          <a:p>
            <a:fld id="{A1E83E70-D3D4-494B-B668-79254A1B97C3}" type="slidenum">
              <a:rPr lang="de-DE" smtClean="0"/>
              <a:t>10</a:t>
            </a:fld>
            <a:endParaRPr lang="de-DE"/>
          </a:p>
        </p:txBody>
      </p:sp>
    </p:spTree>
    <p:extLst>
      <p:ext uri="{BB962C8B-B14F-4D97-AF65-F5344CB8AC3E}">
        <p14:creationId xmlns:p14="http://schemas.microsoft.com/office/powerpoint/2010/main" val="5394108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lvl="0" indent="-171450">
              <a:lnSpc>
                <a:spcPct val="150000"/>
              </a:lnSpc>
              <a:buSzPct val="80000"/>
              <a:buFont typeface="Arial" panose="020B0604020202020204" pitchFamily="34" charset="0"/>
              <a:buChar char="•"/>
            </a:pPr>
            <a:r>
              <a:rPr lang="de-DE">
                <a:solidFill>
                  <a:srgbClr val="481F71"/>
                </a:solidFill>
                <a:latin typeface="Brother 1816" pitchFamily="2" charset="0"/>
              </a:rPr>
              <a:t>absichtlich eingegebene Daten: Name, Schule, Interessen, Email-Adresse, Kontodaten</a:t>
            </a:r>
          </a:p>
          <a:p>
            <a:pPr marL="171450" lvl="0" indent="-171450">
              <a:lnSpc>
                <a:spcPct val="150000"/>
              </a:lnSpc>
              <a:buSzPct val="80000"/>
              <a:buFont typeface="Arial" panose="020B0604020202020204" pitchFamily="34" charset="0"/>
              <a:buChar char="•"/>
            </a:pPr>
            <a:r>
              <a:rPr lang="de-DE">
                <a:solidFill>
                  <a:srgbClr val="481F71"/>
                </a:solidFill>
                <a:latin typeface="Brother 1816" pitchFamily="2" charset="0"/>
              </a:rPr>
              <a:t>unabsichtlich eingegebene Daten: Google-Maps, Smart Speaker…</a:t>
            </a:r>
          </a:p>
          <a:p>
            <a:pPr marL="171450" lvl="0" indent="-171450">
              <a:lnSpc>
                <a:spcPct val="150000"/>
              </a:lnSpc>
              <a:buSzPct val="80000"/>
              <a:buFont typeface="Arial" panose="020B0604020202020204" pitchFamily="34" charset="0"/>
              <a:buChar char="•"/>
            </a:pPr>
            <a:r>
              <a:rPr lang="de-DE">
                <a:solidFill>
                  <a:srgbClr val="481F71"/>
                </a:solidFill>
                <a:latin typeface="Brother 1816" pitchFamily="2" charset="0"/>
              </a:rPr>
              <a:t>Posts, Kommentare, Likes</a:t>
            </a:r>
          </a:p>
          <a:p>
            <a:pPr marL="171450" lvl="0" indent="-171450">
              <a:lnSpc>
                <a:spcPct val="150000"/>
              </a:lnSpc>
              <a:buSzPct val="80000"/>
              <a:buFont typeface="Arial" panose="020B0604020202020204" pitchFamily="34" charset="0"/>
              <a:buChar char="•"/>
            </a:pPr>
            <a:r>
              <a:rPr lang="de-DE">
                <a:solidFill>
                  <a:srgbClr val="481F71"/>
                </a:solidFill>
                <a:latin typeface="Brother 1816" pitchFamily="2" charset="0"/>
              </a:rPr>
              <a:t>App-Berechtigungen: z. B. Standort, Mikrofonzugriff…</a:t>
            </a:r>
          </a:p>
          <a:p>
            <a:pPr marL="171450" lvl="0" indent="-171450">
              <a:lnSpc>
                <a:spcPct val="150000"/>
              </a:lnSpc>
              <a:buSzPct val="80000"/>
              <a:buFont typeface="Arial" panose="020B0604020202020204" pitchFamily="34" charset="0"/>
              <a:buChar char="•"/>
            </a:pPr>
            <a:r>
              <a:rPr lang="de-DE">
                <a:solidFill>
                  <a:srgbClr val="481F71"/>
                </a:solidFill>
                <a:latin typeface="Brother 1816" pitchFamily="2" charset="0"/>
              </a:rPr>
              <a:t>Cookies und Tracker: Tracker = in Apps eingebaute Spione, die dich auf jedem Schritt und Tritt in der App verfolgen.</a:t>
            </a:r>
          </a:p>
          <a:p>
            <a:pPr marL="171450" lvl="0" indent="-171450">
              <a:lnSpc>
                <a:spcPct val="150000"/>
              </a:lnSpc>
              <a:buSzPct val="80000"/>
              <a:buFont typeface="Arial" panose="020B0604020202020204" pitchFamily="34" charset="0"/>
              <a:buChar char="•"/>
            </a:pPr>
            <a:r>
              <a:rPr lang="de-DE">
                <a:solidFill>
                  <a:srgbClr val="481F71"/>
                </a:solidFill>
                <a:latin typeface="Brother 1816" pitchFamily="2" charset="0"/>
              </a:rPr>
              <a:t>Metadaten: Daten, die im Hintergrund von Apps erhoben werden</a:t>
            </a:r>
          </a:p>
          <a:p>
            <a:pPr marL="171450" indent="-171450">
              <a:buFont typeface="Arial" panose="020B0604020202020204" pitchFamily="34" charset="0"/>
              <a:buChar char="•"/>
            </a:pPr>
            <a:endParaRPr lang="de-DE"/>
          </a:p>
        </p:txBody>
      </p:sp>
      <p:sp>
        <p:nvSpPr>
          <p:cNvPr id="4" name="Foliennummernplatzhalter 3"/>
          <p:cNvSpPr>
            <a:spLocks noGrp="1"/>
          </p:cNvSpPr>
          <p:nvPr>
            <p:ph type="sldNum" sz="quarter" idx="5"/>
          </p:nvPr>
        </p:nvSpPr>
        <p:spPr/>
        <p:txBody>
          <a:bodyPr/>
          <a:lstStyle/>
          <a:p>
            <a:fld id="{A1E83E70-D3D4-494B-B668-79254A1B97C3}" type="slidenum">
              <a:rPr lang="de-DE" smtClean="0"/>
              <a:t>11</a:t>
            </a:fld>
            <a:endParaRPr lang="de-DE"/>
          </a:p>
        </p:txBody>
      </p:sp>
    </p:spTree>
    <p:extLst>
      <p:ext uri="{BB962C8B-B14F-4D97-AF65-F5344CB8AC3E}">
        <p14:creationId xmlns:p14="http://schemas.microsoft.com/office/powerpoint/2010/main" val="35239903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200000"/>
              </a:lnSpc>
            </a:pPr>
            <a:r>
              <a:rPr lang="de-DE" b="1"/>
              <a:t>Plenumsfrage</a:t>
            </a:r>
          </a:p>
          <a:p>
            <a:pPr>
              <a:lnSpc>
                <a:spcPct val="200000"/>
              </a:lnSpc>
            </a:pPr>
            <a:r>
              <a:rPr lang="de-DE" b="1"/>
              <a:t>- </a:t>
            </a:r>
            <a:r>
              <a:rPr lang="de-DE" b="0"/>
              <a:t>Zeit lassen: Was kann man mit vielen Daten machen? (auch abgesehen von Handy)</a:t>
            </a:r>
          </a:p>
          <a:p>
            <a:pPr>
              <a:lnSpc>
                <a:spcPct val="200000"/>
              </a:lnSpc>
            </a:pPr>
            <a:endParaRPr lang="de-DE" b="1"/>
          </a:p>
          <a:p>
            <a:pPr lvl="1">
              <a:lnSpc>
                <a:spcPct val="200000"/>
              </a:lnSpc>
            </a:pPr>
            <a:r>
              <a:rPr lang="de-DE" b="0" i="1"/>
              <a:t>Mögl. Antworten:</a:t>
            </a:r>
          </a:p>
          <a:p>
            <a:pPr lvl="1">
              <a:lnSpc>
                <a:spcPct val="200000"/>
              </a:lnSpc>
            </a:pPr>
            <a:endParaRPr lang="de-DE"/>
          </a:p>
          <a:p>
            <a:pPr lvl="1">
              <a:lnSpc>
                <a:spcPct val="200000"/>
              </a:lnSpc>
            </a:pPr>
            <a:r>
              <a:rPr lang="de-DE"/>
              <a:t>Chancen:</a:t>
            </a:r>
          </a:p>
          <a:p>
            <a:pPr marL="628650" lvl="1" indent="-171450">
              <a:lnSpc>
                <a:spcPct val="200000"/>
              </a:lnSpc>
              <a:buFontTx/>
              <a:buChar char="-"/>
            </a:pPr>
            <a:r>
              <a:rPr lang="de-DE"/>
              <a:t>(siehe Filterblase) auf den einzelnen Nutzer zugeschnittene Vorschläge (Suchmaschinen, Nachrichtenseiten, Online-Shops)</a:t>
            </a:r>
          </a:p>
          <a:p>
            <a:pPr marL="628650" lvl="1" indent="-171450">
              <a:lnSpc>
                <a:spcPct val="200000"/>
              </a:lnSpc>
              <a:buFontTx/>
              <a:buChar char="-"/>
            </a:pPr>
            <a:r>
              <a:rPr lang="de-DE"/>
              <a:t>neue Analysewerkzeuge für den  Verkehr (Vermeidung von Staus und Unfällen)</a:t>
            </a:r>
          </a:p>
          <a:p>
            <a:pPr marL="628650" lvl="1" indent="-171450">
              <a:lnSpc>
                <a:spcPct val="200000"/>
              </a:lnSpc>
              <a:buFontTx/>
              <a:buChar char="-"/>
            </a:pPr>
            <a:r>
              <a:rPr lang="de-DE"/>
              <a:t>genauere Erkenntnisse (Google/Youtube wissen schon, bei welchen Schulthemen du Probleme hast…)</a:t>
            </a:r>
          </a:p>
          <a:p>
            <a:pPr marL="628650" lvl="1" indent="-171450">
              <a:lnSpc>
                <a:spcPct val="200000"/>
              </a:lnSpc>
              <a:buFontTx/>
              <a:buChar char="-"/>
            </a:pPr>
            <a:r>
              <a:rPr lang="de-DE"/>
              <a:t>Maß- nahmen gegen Armut und Krankheiten (Verbreitungswege von Erkrankungen erkennen, z.B.: </a:t>
            </a:r>
            <a:r>
              <a:rPr lang="de-DE" i="1"/>
              <a:t>Google Flu Trends</a:t>
            </a:r>
          </a:p>
          <a:p>
            <a:pPr marL="628650" lvl="1" indent="-171450">
              <a:lnSpc>
                <a:spcPct val="200000"/>
              </a:lnSpc>
              <a:buFontTx/>
              <a:buChar char="-"/>
            </a:pPr>
            <a:r>
              <a:rPr lang="de-DE"/>
              <a:t>Umstritten: Predictive Policing, erkennt Wahrscheinlichkeit von Straftaten</a:t>
            </a:r>
          </a:p>
          <a:p>
            <a:pPr lvl="1">
              <a:lnSpc>
                <a:spcPct val="200000"/>
              </a:lnSpc>
            </a:pPr>
            <a:endParaRPr lang="de-DE"/>
          </a:p>
          <a:p>
            <a:pPr lvl="1">
              <a:lnSpc>
                <a:spcPct val="200000"/>
              </a:lnSpc>
            </a:pPr>
            <a:r>
              <a:rPr lang="de-DE"/>
              <a:t>Risiken:</a:t>
            </a:r>
          </a:p>
          <a:p>
            <a:pPr marL="628650" lvl="1" indent="-171450">
              <a:lnSpc>
                <a:spcPct val="200000"/>
              </a:lnSpc>
              <a:buFontTx/>
              <a:buChar char="-"/>
            </a:pPr>
            <a:r>
              <a:rPr lang="de-DE"/>
              <a:t>Filterblase</a:t>
            </a:r>
          </a:p>
          <a:p>
            <a:pPr marL="628650" lvl="1" indent="-171450">
              <a:lnSpc>
                <a:spcPct val="200000"/>
              </a:lnSpc>
              <a:buFontTx/>
              <a:buChar char="-"/>
            </a:pPr>
            <a:r>
              <a:rPr lang="de-DE"/>
              <a:t>Überwachung (Daten in der Hand von Unternehmen/des Staates)</a:t>
            </a:r>
          </a:p>
          <a:p>
            <a:pPr marL="628650" marR="0" lvl="1" indent="-171450" algn="l" defTabSz="914400" rtl="0" eaLnBrk="1" fontAlgn="auto" latinLnBrk="0" hangingPunct="1">
              <a:lnSpc>
                <a:spcPct val="200000"/>
              </a:lnSpc>
              <a:spcBef>
                <a:spcPts val="0"/>
              </a:spcBef>
              <a:spcAft>
                <a:spcPts val="0"/>
              </a:spcAft>
              <a:buClrTx/>
              <a:buSzTx/>
              <a:buFontTx/>
              <a:buChar char="-"/>
              <a:tabLst/>
              <a:defRPr/>
            </a:pPr>
            <a:r>
              <a:rPr lang="de-DE"/>
              <a:t>keine Chance auf Vergessen (Jugendsünden)</a:t>
            </a:r>
          </a:p>
          <a:p>
            <a:pPr marL="628650" lvl="1" indent="-171450">
              <a:lnSpc>
                <a:spcPct val="200000"/>
              </a:lnSpc>
              <a:buFontTx/>
              <a:buChar char="-"/>
            </a:pPr>
            <a:r>
              <a:rPr lang="de-DE"/>
              <a:t>Einschränkungen von echten Freiheiten (China Social Credit-System; z. B. keine Fernzüge für Niedrig-Scorer)</a:t>
            </a:r>
          </a:p>
          <a:p>
            <a:pPr marL="628650" lvl="1" indent="-171450">
              <a:lnSpc>
                <a:spcPct val="200000"/>
              </a:lnSpc>
              <a:buFontTx/>
              <a:buChar char="-"/>
            </a:pPr>
            <a:r>
              <a:rPr lang="de-DE"/>
              <a:t>unterschiedliche Preise/Rabatte in Onlineshops (Dynamic Pricing)</a:t>
            </a:r>
          </a:p>
          <a:p>
            <a:pPr marL="628650" lvl="1" indent="-171450">
              <a:lnSpc>
                <a:spcPct val="200000"/>
              </a:lnSpc>
              <a:buFontTx/>
              <a:buChar char="-"/>
            </a:pPr>
            <a:r>
              <a:rPr lang="de-DE"/>
              <a:t>Pred. Policing: Verdächtigung/Verhaftung aufgrund von Vorhersagen, nicht aufgrund einer Tat,</a:t>
            </a:r>
          </a:p>
          <a:p>
            <a:pPr marL="628650" lvl="1" indent="-171450">
              <a:lnSpc>
                <a:spcPct val="200000"/>
              </a:lnSpc>
              <a:buFontTx/>
              <a:buChar char="-"/>
            </a:pPr>
            <a:endParaRPr lang="de-DE"/>
          </a:p>
          <a:p>
            <a:pPr marL="628650" lvl="1" indent="-171450">
              <a:lnSpc>
                <a:spcPct val="200000"/>
              </a:lnSpc>
              <a:buFontTx/>
              <a:buChar char="-"/>
            </a:pPr>
            <a:endParaRPr lang="de-DE"/>
          </a:p>
        </p:txBody>
      </p:sp>
      <p:sp>
        <p:nvSpPr>
          <p:cNvPr id="4" name="Foliennummernplatzhalter 3"/>
          <p:cNvSpPr>
            <a:spLocks noGrp="1"/>
          </p:cNvSpPr>
          <p:nvPr>
            <p:ph type="sldNum" sz="quarter" idx="5"/>
          </p:nvPr>
        </p:nvSpPr>
        <p:spPr/>
        <p:txBody>
          <a:bodyPr/>
          <a:lstStyle/>
          <a:p>
            <a:fld id="{A1E83E70-D3D4-494B-B668-79254A1B97C3}" type="slidenum">
              <a:rPr lang="de-DE" smtClean="0"/>
              <a:t>12</a:t>
            </a:fld>
            <a:endParaRPr lang="de-DE"/>
          </a:p>
        </p:txBody>
      </p:sp>
    </p:spTree>
    <p:extLst>
      <p:ext uri="{BB962C8B-B14F-4D97-AF65-F5344CB8AC3E}">
        <p14:creationId xmlns:p14="http://schemas.microsoft.com/office/powerpoint/2010/main" val="22991901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b="1"/>
              <a:t>Erst Plenumsfrage: </a:t>
            </a:r>
            <a:r>
              <a:rPr lang="de-DE"/>
              <a:t>Wie kann man wichtige Daten schützen?</a:t>
            </a:r>
          </a:p>
          <a:p>
            <a:pPr marL="171450" indent="-171450">
              <a:lnSpc>
                <a:spcPct val="200000"/>
              </a:lnSpc>
              <a:buSzPct val="110000"/>
              <a:buFont typeface="Arial" panose="020B0604020202020204" pitchFamily="34" charset="0"/>
              <a:buChar char="•"/>
            </a:pPr>
            <a:r>
              <a:rPr lang="de-DE"/>
              <a:t>Vorsicht bei </a:t>
            </a:r>
            <a:r>
              <a:rPr lang="de-DE" b="1"/>
              <a:t>privaten Infos!</a:t>
            </a:r>
            <a:endParaRPr lang="de-DE" b="0"/>
          </a:p>
          <a:p>
            <a:pPr marL="628650" lvl="1" indent="-171450">
              <a:lnSpc>
                <a:spcPct val="200000"/>
              </a:lnSpc>
              <a:buSzPct val="110000"/>
              <a:buFont typeface="Arial" panose="020B0604020202020204" pitchFamily="34" charset="0"/>
              <a:buChar char="•"/>
            </a:pPr>
            <a:r>
              <a:rPr lang="de-DE" b="0"/>
              <a:t>V. a. Instagram + </a:t>
            </a:r>
            <a:r>
              <a:rPr lang="de-DE" b="0" err="1"/>
              <a:t>Tiktok</a:t>
            </a:r>
            <a:r>
              <a:rPr lang="de-DE" b="0"/>
              <a:t>-Profil auf privat stellen!</a:t>
            </a:r>
          </a:p>
          <a:p>
            <a:pPr marL="628650" lvl="1" indent="-171450">
              <a:lnSpc>
                <a:spcPct val="200000"/>
              </a:lnSpc>
              <a:buSzPct val="110000"/>
              <a:buFont typeface="Arial" panose="020B0604020202020204" pitchFamily="34" charset="0"/>
              <a:buChar char="•"/>
            </a:pPr>
            <a:r>
              <a:rPr lang="de-DE" b="0"/>
              <a:t>Wer das nicht hat – eben kurz erklären</a:t>
            </a:r>
          </a:p>
          <a:p>
            <a:pPr marL="171450" indent="-171450">
              <a:lnSpc>
                <a:spcPct val="200000"/>
              </a:lnSpc>
              <a:buSzPct val="110000"/>
              <a:buFont typeface="Arial" panose="020B0604020202020204" pitchFamily="34" charset="0"/>
              <a:buChar char="•"/>
            </a:pPr>
            <a:r>
              <a:rPr lang="de-DE"/>
              <a:t>sichere </a:t>
            </a:r>
            <a:r>
              <a:rPr lang="de-DE" b="1"/>
              <a:t>Passwörter – folgt</a:t>
            </a:r>
          </a:p>
          <a:p>
            <a:pPr marL="171450" indent="-171450">
              <a:lnSpc>
                <a:spcPct val="200000"/>
              </a:lnSpc>
              <a:buSzPct val="110000"/>
              <a:buFont typeface="Arial" panose="020B0604020202020204" pitchFamily="34" charset="0"/>
              <a:buChar char="•"/>
            </a:pPr>
            <a:r>
              <a:rPr lang="de-DE"/>
              <a:t>Drittanbieter-</a:t>
            </a:r>
            <a:r>
              <a:rPr lang="de-DE" b="1"/>
              <a:t>Cookies </a:t>
            </a:r>
            <a:r>
              <a:rPr lang="de-DE"/>
              <a:t>ablehnen - folgt</a:t>
            </a:r>
          </a:p>
          <a:p>
            <a:pPr marL="171450" indent="-171450">
              <a:lnSpc>
                <a:spcPct val="200000"/>
              </a:lnSpc>
              <a:buSzPct val="110000"/>
              <a:buFont typeface="Arial" panose="020B0604020202020204" pitchFamily="34" charset="0"/>
              <a:buChar char="•"/>
            </a:pPr>
            <a:r>
              <a:rPr lang="de-DE"/>
              <a:t>nur die </a:t>
            </a:r>
            <a:r>
              <a:rPr lang="de-DE" b="1"/>
              <a:t>notwendigen </a:t>
            </a:r>
            <a:r>
              <a:rPr lang="de-DE"/>
              <a:t>App-Berechtigungen erlauben - folgt</a:t>
            </a:r>
          </a:p>
          <a:p>
            <a:pPr marL="171450" indent="-171450">
              <a:buFont typeface="Arial" panose="020B0604020202020204" pitchFamily="34" charset="0"/>
              <a:buChar char="•"/>
            </a:pPr>
            <a:endParaRPr lang="de-DE"/>
          </a:p>
        </p:txBody>
      </p:sp>
      <p:sp>
        <p:nvSpPr>
          <p:cNvPr id="4" name="Foliennummernplatzhalter 3"/>
          <p:cNvSpPr>
            <a:spLocks noGrp="1"/>
          </p:cNvSpPr>
          <p:nvPr>
            <p:ph type="sldNum" sz="quarter" idx="5"/>
          </p:nvPr>
        </p:nvSpPr>
        <p:spPr/>
        <p:txBody>
          <a:bodyPr/>
          <a:lstStyle/>
          <a:p>
            <a:fld id="{A1E83E70-D3D4-494B-B668-79254A1B97C3}" type="slidenum">
              <a:rPr lang="de-DE" smtClean="0"/>
              <a:t>13</a:t>
            </a:fld>
            <a:endParaRPr lang="de-DE"/>
          </a:p>
        </p:txBody>
      </p:sp>
    </p:spTree>
    <p:extLst>
      <p:ext uri="{BB962C8B-B14F-4D97-AF65-F5344CB8AC3E}">
        <p14:creationId xmlns:p14="http://schemas.microsoft.com/office/powerpoint/2010/main" val="30173225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628650" lvl="1" indent="-171450">
              <a:lnSpc>
                <a:spcPct val="200000"/>
              </a:lnSpc>
              <a:buFontTx/>
              <a:buChar char="-"/>
            </a:pPr>
            <a:endParaRPr lang="de-DE"/>
          </a:p>
        </p:txBody>
      </p:sp>
      <p:sp>
        <p:nvSpPr>
          <p:cNvPr id="4" name="Foliennummernplatzhalter 3"/>
          <p:cNvSpPr>
            <a:spLocks noGrp="1"/>
          </p:cNvSpPr>
          <p:nvPr>
            <p:ph type="sldNum" sz="quarter" idx="5"/>
          </p:nvPr>
        </p:nvSpPr>
        <p:spPr/>
        <p:txBody>
          <a:bodyPr/>
          <a:lstStyle/>
          <a:p>
            <a:fld id="{A1E83E70-D3D4-494B-B668-79254A1B97C3}" type="slidenum">
              <a:rPr lang="de-DE" smtClean="0"/>
              <a:t>14</a:t>
            </a:fld>
            <a:endParaRPr lang="de-DE"/>
          </a:p>
        </p:txBody>
      </p:sp>
    </p:spTree>
    <p:extLst>
      <p:ext uri="{BB962C8B-B14F-4D97-AF65-F5344CB8AC3E}">
        <p14:creationId xmlns:p14="http://schemas.microsoft.com/office/powerpoint/2010/main" val="6660734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a:t>Es folgt: 2 Folien sicheres Passwort, dann Aufgabe</a:t>
            </a:r>
          </a:p>
        </p:txBody>
      </p:sp>
      <p:sp>
        <p:nvSpPr>
          <p:cNvPr id="4" name="Foliennummernplatzhalter 3"/>
          <p:cNvSpPr>
            <a:spLocks noGrp="1"/>
          </p:cNvSpPr>
          <p:nvPr>
            <p:ph type="sldNum" sz="quarter" idx="5"/>
          </p:nvPr>
        </p:nvSpPr>
        <p:spPr/>
        <p:txBody>
          <a:bodyPr/>
          <a:lstStyle/>
          <a:p>
            <a:fld id="{A1E83E70-D3D4-494B-B668-79254A1B97C3}" type="slidenum">
              <a:rPr lang="de-DE" smtClean="0"/>
              <a:t>15</a:t>
            </a:fld>
            <a:endParaRPr lang="de-DE"/>
          </a:p>
        </p:txBody>
      </p:sp>
    </p:spTree>
    <p:extLst>
      <p:ext uri="{BB962C8B-B14F-4D97-AF65-F5344CB8AC3E}">
        <p14:creationId xmlns:p14="http://schemas.microsoft.com/office/powerpoint/2010/main" val="3376825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Passwortempfehlungen des Bundesamts für Sicherheit in der Informationstechnologie</a:t>
            </a:r>
          </a:p>
          <a:p>
            <a:r>
              <a:rPr lang="de-DE"/>
              <a:t>https://www.youtube.com/watch?v=cqE1djdxipc</a:t>
            </a:r>
          </a:p>
          <a:p>
            <a:endParaRPr lang="de-DE"/>
          </a:p>
        </p:txBody>
      </p:sp>
      <p:sp>
        <p:nvSpPr>
          <p:cNvPr id="4" name="Foliennummernplatzhalter 3"/>
          <p:cNvSpPr>
            <a:spLocks noGrp="1"/>
          </p:cNvSpPr>
          <p:nvPr>
            <p:ph type="sldNum" sz="quarter" idx="5"/>
          </p:nvPr>
        </p:nvSpPr>
        <p:spPr/>
        <p:txBody>
          <a:bodyPr/>
          <a:lstStyle/>
          <a:p>
            <a:fld id="{A1E83E70-D3D4-494B-B668-79254A1B97C3}" type="slidenum">
              <a:rPr lang="de-DE" smtClean="0"/>
              <a:t>16</a:t>
            </a:fld>
            <a:endParaRPr lang="de-DE"/>
          </a:p>
        </p:txBody>
      </p:sp>
    </p:spTree>
    <p:extLst>
      <p:ext uri="{BB962C8B-B14F-4D97-AF65-F5344CB8AC3E}">
        <p14:creationId xmlns:p14="http://schemas.microsoft.com/office/powerpoint/2010/main" val="10461072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endParaRPr lang="de-DE"/>
          </a:p>
        </p:txBody>
      </p:sp>
      <p:sp>
        <p:nvSpPr>
          <p:cNvPr id="4" name="Foliennummernplatzhalter 3"/>
          <p:cNvSpPr>
            <a:spLocks noGrp="1"/>
          </p:cNvSpPr>
          <p:nvPr>
            <p:ph type="sldNum" sz="quarter" idx="5"/>
          </p:nvPr>
        </p:nvSpPr>
        <p:spPr/>
        <p:txBody>
          <a:bodyPr/>
          <a:lstStyle/>
          <a:p>
            <a:fld id="{A1E83E70-D3D4-494B-B668-79254A1B97C3}" type="slidenum">
              <a:rPr lang="de-DE" smtClean="0"/>
              <a:t>17</a:t>
            </a:fld>
            <a:endParaRPr lang="de-DE"/>
          </a:p>
        </p:txBody>
      </p:sp>
    </p:spTree>
    <p:extLst>
      <p:ext uri="{BB962C8B-B14F-4D97-AF65-F5344CB8AC3E}">
        <p14:creationId xmlns:p14="http://schemas.microsoft.com/office/powerpoint/2010/main" val="40809240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a:t>Entropie: Menge an Informationen im Passwort, je höher, desto besser!</a:t>
            </a:r>
          </a:p>
          <a:p>
            <a:pPr marL="171450" indent="-171450">
              <a:buFont typeface="Arial" panose="020B0604020202020204" pitchFamily="34" charset="0"/>
              <a:buChar char="•"/>
            </a:pPr>
            <a:r>
              <a:rPr lang="de-DE"/>
              <a:t>Rechner: https://</a:t>
            </a:r>
            <a:r>
              <a:rPr lang="de-DE" err="1"/>
              <a:t>tests-always-included.github.io</a:t>
            </a:r>
            <a:r>
              <a:rPr lang="de-DE"/>
              <a:t>/</a:t>
            </a:r>
            <a:r>
              <a:rPr lang="de-DE" err="1"/>
              <a:t>password-strength</a:t>
            </a:r>
            <a:r>
              <a:rPr lang="de-DE"/>
              <a:t>/</a:t>
            </a:r>
          </a:p>
          <a:p>
            <a:pPr marL="171450" indent="-171450">
              <a:buFont typeface="Arial" panose="020B0604020202020204" pitchFamily="34" charset="0"/>
              <a:buChar char="•"/>
            </a:pPr>
            <a:endParaRPr lang="de-DE"/>
          </a:p>
        </p:txBody>
      </p:sp>
      <p:sp>
        <p:nvSpPr>
          <p:cNvPr id="4" name="Foliennummernplatzhalter 3"/>
          <p:cNvSpPr>
            <a:spLocks noGrp="1"/>
          </p:cNvSpPr>
          <p:nvPr>
            <p:ph type="sldNum" sz="quarter" idx="5"/>
          </p:nvPr>
        </p:nvSpPr>
        <p:spPr/>
        <p:txBody>
          <a:bodyPr/>
          <a:lstStyle/>
          <a:p>
            <a:fld id="{A1E83E70-D3D4-494B-B668-79254A1B97C3}" type="slidenum">
              <a:rPr lang="de-DE" smtClean="0"/>
              <a:t>18</a:t>
            </a:fld>
            <a:endParaRPr lang="de-DE"/>
          </a:p>
        </p:txBody>
      </p:sp>
    </p:spTree>
    <p:extLst>
      <p:ext uri="{BB962C8B-B14F-4D97-AF65-F5344CB8AC3E}">
        <p14:creationId xmlns:p14="http://schemas.microsoft.com/office/powerpoint/2010/main" val="8365119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endParaRPr lang="de-DE"/>
          </a:p>
        </p:txBody>
      </p:sp>
      <p:sp>
        <p:nvSpPr>
          <p:cNvPr id="4" name="Foliennummernplatzhalter 3"/>
          <p:cNvSpPr>
            <a:spLocks noGrp="1"/>
          </p:cNvSpPr>
          <p:nvPr>
            <p:ph type="sldNum" sz="quarter" idx="5"/>
          </p:nvPr>
        </p:nvSpPr>
        <p:spPr/>
        <p:txBody>
          <a:bodyPr/>
          <a:lstStyle/>
          <a:p>
            <a:fld id="{A1E83E70-D3D4-494B-B668-79254A1B97C3}" type="slidenum">
              <a:rPr lang="de-DE" smtClean="0"/>
              <a:t>19</a:t>
            </a:fld>
            <a:endParaRPr lang="de-DE"/>
          </a:p>
        </p:txBody>
      </p:sp>
    </p:spTree>
    <p:extLst>
      <p:ext uri="{BB962C8B-B14F-4D97-AF65-F5344CB8AC3E}">
        <p14:creationId xmlns:p14="http://schemas.microsoft.com/office/powerpoint/2010/main" val="776891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endParaRPr lang="de-DE"/>
          </a:p>
        </p:txBody>
      </p:sp>
      <p:sp>
        <p:nvSpPr>
          <p:cNvPr id="4" name="Foliennummernplatzhalter 3"/>
          <p:cNvSpPr>
            <a:spLocks noGrp="1"/>
          </p:cNvSpPr>
          <p:nvPr>
            <p:ph type="sldNum" sz="quarter" idx="5"/>
          </p:nvPr>
        </p:nvSpPr>
        <p:spPr/>
        <p:txBody>
          <a:bodyPr/>
          <a:lstStyle/>
          <a:p>
            <a:fld id="{A1E83E70-D3D4-494B-B668-79254A1B97C3}" type="slidenum">
              <a:rPr lang="de-DE" smtClean="0"/>
              <a:t>2</a:t>
            </a:fld>
            <a:endParaRPr lang="de-DE"/>
          </a:p>
        </p:txBody>
      </p:sp>
    </p:spTree>
    <p:extLst>
      <p:ext uri="{BB962C8B-B14F-4D97-AF65-F5344CB8AC3E}">
        <p14:creationId xmlns:p14="http://schemas.microsoft.com/office/powerpoint/2010/main" val="1682648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endParaRPr lang="de-DE"/>
          </a:p>
        </p:txBody>
      </p:sp>
      <p:sp>
        <p:nvSpPr>
          <p:cNvPr id="4" name="Foliennummernplatzhalter 3"/>
          <p:cNvSpPr>
            <a:spLocks noGrp="1"/>
          </p:cNvSpPr>
          <p:nvPr>
            <p:ph type="sldNum" sz="quarter" idx="5"/>
          </p:nvPr>
        </p:nvSpPr>
        <p:spPr/>
        <p:txBody>
          <a:bodyPr/>
          <a:lstStyle/>
          <a:p>
            <a:fld id="{A1E83E70-D3D4-494B-B668-79254A1B97C3}" type="slidenum">
              <a:rPr lang="de-DE" smtClean="0"/>
              <a:t>20</a:t>
            </a:fld>
            <a:endParaRPr lang="de-DE"/>
          </a:p>
        </p:txBody>
      </p:sp>
    </p:spTree>
    <p:extLst>
      <p:ext uri="{BB962C8B-B14F-4D97-AF65-F5344CB8AC3E}">
        <p14:creationId xmlns:p14="http://schemas.microsoft.com/office/powerpoint/2010/main" val="7113795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a:t>PAUSE</a:t>
            </a:r>
          </a:p>
        </p:txBody>
      </p:sp>
      <p:sp>
        <p:nvSpPr>
          <p:cNvPr id="4" name="Foliennummernplatzhalter 3"/>
          <p:cNvSpPr>
            <a:spLocks noGrp="1"/>
          </p:cNvSpPr>
          <p:nvPr>
            <p:ph type="sldNum" sz="quarter" idx="5"/>
          </p:nvPr>
        </p:nvSpPr>
        <p:spPr/>
        <p:txBody>
          <a:bodyPr/>
          <a:lstStyle/>
          <a:p>
            <a:fld id="{A1E83E70-D3D4-494B-B668-79254A1B97C3}" type="slidenum">
              <a:rPr lang="de-DE" smtClean="0"/>
              <a:t>21</a:t>
            </a:fld>
            <a:endParaRPr lang="de-DE"/>
          </a:p>
        </p:txBody>
      </p:sp>
    </p:spTree>
    <p:extLst>
      <p:ext uri="{BB962C8B-B14F-4D97-AF65-F5344CB8AC3E}">
        <p14:creationId xmlns:p14="http://schemas.microsoft.com/office/powerpoint/2010/main" val="5148468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1"/>
              <a:t>Plenumsfrage Was sind Metadate</a:t>
            </a:r>
            <a:r>
              <a:rPr lang="de-DE" b="0"/>
              <a:t>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a:t>auch „</a:t>
            </a:r>
            <a:r>
              <a:rPr lang="de-DE" b="0" err="1"/>
              <a:t>Verbindungsdaten“genannt</a:t>
            </a:r>
            <a:endParaRPr lang="de-DE" b="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b="0"/>
              <a:t>sind Daten, die bei </a:t>
            </a:r>
            <a:r>
              <a:rPr lang="de-DE" b="0" err="1"/>
              <a:t>Social</a:t>
            </a:r>
            <a:r>
              <a:rPr lang="de-DE" b="0"/>
              <a:t> Media, auf Webseiten oder in Apps mitgesammelt werden, wenn ich irgendwo klicke</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b="0"/>
              <a:t>- z. B. beim Fotomachen Standort, Auflösung, Komprimierung, Uhrzeit</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b="0"/>
              <a:t>- </a:t>
            </a:r>
            <a:r>
              <a:rPr lang="de-DE" b="1"/>
              <a:t>sind für Datensammler wichtiger als die Inhalte (also was auf dem Foto drauf ist)</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b="1"/>
              <a:t>- denn diese Daten sind nicht verschlüsselt</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b="1"/>
              <a:t>- und fallen massenweise an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b="1">
                <a:sym typeface="Wingdings" panose="05000000000000000000" pitchFamily="2" charset="2"/>
              </a:rPr>
              <a:t>sind dank KI auswertbar</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b="1">
                <a:sym typeface="Wingdings" panose="05000000000000000000" pitchFamily="2" charset="2"/>
              </a:rPr>
              <a:t> verraten mehr über uns als die Inhalte</a:t>
            </a:r>
            <a:endParaRPr lang="de-DE" b="0"/>
          </a:p>
          <a:p>
            <a:pPr marL="171450" indent="-171450">
              <a:buFont typeface="Arial" panose="020B0604020202020204" pitchFamily="34" charset="0"/>
              <a:buChar char="•"/>
            </a:pPr>
            <a:endParaRPr lang="de-DE"/>
          </a:p>
        </p:txBody>
      </p:sp>
      <p:sp>
        <p:nvSpPr>
          <p:cNvPr id="4" name="Foliennummernplatzhalter 3"/>
          <p:cNvSpPr>
            <a:spLocks noGrp="1"/>
          </p:cNvSpPr>
          <p:nvPr>
            <p:ph type="sldNum" sz="quarter" idx="5"/>
          </p:nvPr>
        </p:nvSpPr>
        <p:spPr/>
        <p:txBody>
          <a:bodyPr/>
          <a:lstStyle/>
          <a:p>
            <a:fld id="{A1E83E70-D3D4-494B-B668-79254A1B97C3}" type="slidenum">
              <a:rPr lang="de-DE" smtClean="0"/>
              <a:t>22</a:t>
            </a:fld>
            <a:endParaRPr lang="de-DE"/>
          </a:p>
        </p:txBody>
      </p:sp>
    </p:spTree>
    <p:extLst>
      <p:ext uri="{BB962C8B-B14F-4D97-AF65-F5344CB8AC3E}">
        <p14:creationId xmlns:p14="http://schemas.microsoft.com/office/powerpoint/2010/main" val="32613833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A1E83E70-D3D4-494B-B668-79254A1B97C3}" type="slidenum">
              <a:rPr lang="de-DE" smtClean="0"/>
              <a:t>23</a:t>
            </a:fld>
            <a:endParaRPr lang="de-DE"/>
          </a:p>
        </p:txBody>
      </p:sp>
    </p:spTree>
    <p:extLst>
      <p:ext uri="{BB962C8B-B14F-4D97-AF65-F5344CB8AC3E}">
        <p14:creationId xmlns:p14="http://schemas.microsoft.com/office/powerpoint/2010/main" val="32772221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 Weiteres Beispiel: </a:t>
            </a:r>
            <a:r>
              <a:rPr lang="de-DE" err="1"/>
              <a:t>Whatsapp</a:t>
            </a:r>
            <a:endParaRPr lang="de-DE"/>
          </a:p>
          <a:p>
            <a:pPr marL="228600" lvl="0" indent="-228600">
              <a:lnSpc>
                <a:spcPct val="200000"/>
              </a:lnSpc>
              <a:buFont typeface="Wingdings" panose="05000000000000000000" pitchFamily="2" charset="2"/>
              <a:buAutoNum type="arabicParenR"/>
            </a:pPr>
            <a:r>
              <a:rPr lang="de-DE"/>
              <a:t>Wenn MO-FR morgens um 7:50 vor dieser Schule 500 Handys ausgehen, was weiß </a:t>
            </a:r>
            <a:r>
              <a:rPr lang="de-DE" err="1"/>
              <a:t>Whatsapp</a:t>
            </a:r>
            <a:r>
              <a:rPr lang="de-DE"/>
              <a:t> dann? (Dass die Schüler*innen auf diese Schule gehen. Habt ihr </a:t>
            </a:r>
            <a:r>
              <a:rPr lang="de-DE" err="1"/>
              <a:t>Whatsapp</a:t>
            </a:r>
            <a:r>
              <a:rPr lang="de-DE"/>
              <a:t> das jemals absichtlich mitgeteilt? Nein!)</a:t>
            </a:r>
          </a:p>
          <a:p>
            <a:pPr marL="228600" lvl="0" indent="-228600">
              <a:lnSpc>
                <a:spcPct val="200000"/>
              </a:lnSpc>
              <a:buFont typeface="Wingdings" panose="05000000000000000000" pitchFamily="2" charset="2"/>
              <a:buAutoNum type="arabicParenR"/>
            </a:pPr>
            <a:r>
              <a:rPr lang="de-DE"/>
              <a:t>Wenn sich diese 500 Handys MO-FR mittags gegen 14:00 Uhr in ein bestimmtes WLAN einwählen, was weiß </a:t>
            </a:r>
            <a:r>
              <a:rPr lang="de-DE" err="1"/>
              <a:t>Whatsapp</a:t>
            </a:r>
            <a:r>
              <a:rPr lang="de-DE"/>
              <a:t> dann (wo die Schüler*innen wohnen. Habt ihr das </a:t>
            </a:r>
            <a:r>
              <a:rPr lang="de-DE" err="1"/>
              <a:t>Whatsapp</a:t>
            </a:r>
            <a:r>
              <a:rPr lang="de-DE"/>
              <a:t> jemals gesagt? Nein.)</a:t>
            </a:r>
          </a:p>
          <a:p>
            <a:pPr marL="228600" lvl="0" indent="-228600">
              <a:lnSpc>
                <a:spcPct val="200000"/>
              </a:lnSpc>
              <a:buFont typeface="Wingdings" panose="05000000000000000000" pitchFamily="2" charset="2"/>
              <a:buAutoNum type="arabicParenR"/>
            </a:pPr>
            <a:r>
              <a:rPr lang="de-DE"/>
              <a:t>Die letzte </a:t>
            </a:r>
            <a:r>
              <a:rPr lang="de-DE" err="1"/>
              <a:t>Whatsapp</a:t>
            </a:r>
            <a:r>
              <a:rPr lang="de-DE"/>
              <a:t> des Tages (bevor ihr das Handy ausmacht oder offline schaltet) schreibt ihr immer an eine bestimmte Person. Was weiß </a:t>
            </a:r>
            <a:r>
              <a:rPr lang="de-DE" err="1"/>
              <a:t>Whatsapp</a:t>
            </a:r>
            <a:r>
              <a:rPr lang="de-DE"/>
              <a:t> dann (Wer die wichtigste Person in unserem Leben ist, Vater, Mutter, Freund*in. Geht WA das etwas an? Nein!)</a:t>
            </a:r>
          </a:p>
          <a:p>
            <a:endParaRPr lang="de-DE"/>
          </a:p>
        </p:txBody>
      </p:sp>
      <p:sp>
        <p:nvSpPr>
          <p:cNvPr id="4" name="Foliennummernplatzhalter 3"/>
          <p:cNvSpPr>
            <a:spLocks noGrp="1"/>
          </p:cNvSpPr>
          <p:nvPr>
            <p:ph type="sldNum" sz="quarter" idx="5"/>
          </p:nvPr>
        </p:nvSpPr>
        <p:spPr/>
        <p:txBody>
          <a:bodyPr/>
          <a:lstStyle/>
          <a:p>
            <a:fld id="{A1E83E70-D3D4-494B-B668-79254A1B97C3}" type="slidenum">
              <a:rPr lang="de-DE" smtClean="0"/>
              <a:t>24</a:t>
            </a:fld>
            <a:endParaRPr lang="de-DE"/>
          </a:p>
        </p:txBody>
      </p:sp>
    </p:spTree>
    <p:extLst>
      <p:ext uri="{BB962C8B-B14F-4D97-AF65-F5344CB8AC3E}">
        <p14:creationId xmlns:p14="http://schemas.microsoft.com/office/powerpoint/2010/main" val="2343150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i="1"/>
              <a:t>Spiel “Der kleine Datentest“ / </a:t>
            </a:r>
            <a:r>
              <a:rPr lang="de-DE" i="1" err="1"/>
              <a:t>Landesz</a:t>
            </a:r>
            <a:r>
              <a:rPr lang="de-DE" i="1"/>
              <a:t>. Pol. Bildung NRW</a:t>
            </a:r>
          </a:p>
          <a:p>
            <a:pPr marL="171450" indent="-171450">
              <a:buFont typeface="Arial" panose="020B0604020202020204" pitchFamily="34" charset="0"/>
              <a:buChar char="•"/>
            </a:pPr>
            <a:r>
              <a:rPr lang="de-DE" i="1"/>
              <a:t>https://</a:t>
            </a:r>
            <a:r>
              <a:rPr lang="de-DE" i="1" err="1"/>
              <a:t>www.politische-bildung.nrw.de</a:t>
            </a:r>
            <a:r>
              <a:rPr lang="de-DE" i="1"/>
              <a:t>/</a:t>
            </a:r>
            <a:r>
              <a:rPr lang="de-DE" i="1" err="1"/>
              <a:t>fileadmin</a:t>
            </a:r>
            <a:r>
              <a:rPr lang="de-DE" i="1"/>
              <a:t>/3rdparty/</a:t>
            </a:r>
            <a:r>
              <a:rPr lang="de-DE" i="1" err="1"/>
              <a:t>bigdata</a:t>
            </a:r>
            <a:r>
              <a:rPr lang="de-DE" i="1"/>
              <a:t>/</a:t>
            </a:r>
            <a:r>
              <a:rPr lang="de-DE" i="1" err="1"/>
              <a:t>index.html</a:t>
            </a:r>
            <a:endParaRPr lang="de-DE" i="1"/>
          </a:p>
          <a:p>
            <a:pPr marL="171450" indent="-171450">
              <a:buFont typeface="Arial" panose="020B0604020202020204" pitchFamily="34" charset="0"/>
              <a:buChar char="•"/>
            </a:pPr>
            <a:endParaRPr lang="de-DE"/>
          </a:p>
          <a:p>
            <a:pPr marL="171450" indent="-171450">
              <a:buFont typeface="Arial" panose="020B0604020202020204" pitchFamily="34" charset="0"/>
              <a:buChar char="•"/>
            </a:pPr>
            <a:r>
              <a:rPr lang="de-DE"/>
              <a:t>Onlinespiel von 2-3 Schüler*in pro Level spielen lassen (bei Zeitnot von einem </a:t>
            </a:r>
            <a:r>
              <a:rPr lang="de-DE" err="1"/>
              <a:t>SuS</a:t>
            </a:r>
            <a:r>
              <a:rPr lang="de-DE"/>
              <a:t> am Whiteboard mit Zurufen der anderen)</a:t>
            </a:r>
          </a:p>
          <a:p>
            <a:pPr marL="171450" indent="-171450">
              <a:buFont typeface="Arial" panose="020B0604020202020204" pitchFamily="34" charset="0"/>
              <a:buChar char="•"/>
            </a:pPr>
            <a:r>
              <a:rPr lang="de-DE"/>
              <a:t>Ziel: Wer hat nach dem ersten Tag das höchste </a:t>
            </a:r>
            <a:r>
              <a:rPr lang="de-DE" i="1"/>
              <a:t>Gehalt</a:t>
            </a:r>
            <a:r>
              <a:rPr lang="de-DE"/>
              <a:t>?</a:t>
            </a:r>
          </a:p>
          <a:p>
            <a:pPr marL="171450" indent="-171450">
              <a:buFont typeface="Arial" panose="020B0604020202020204" pitchFamily="34" charset="0"/>
              <a:buChar char="•"/>
            </a:pPr>
            <a:r>
              <a:rPr lang="de-DE"/>
              <a:t>Gehalt bestimmt sich durch Arbeitseinsatz und Techniknutzung</a:t>
            </a:r>
          </a:p>
          <a:p>
            <a:pPr marL="171450" indent="-171450">
              <a:buFont typeface="Arial" panose="020B0604020202020204" pitchFamily="34" charset="0"/>
              <a:buChar char="•"/>
            </a:pPr>
            <a:r>
              <a:rPr lang="de-DE"/>
              <a:t>Es geht aber natürlich nicht ums Geld, sondern um die vielen Metadaten, die im Laufe eines Tages so anfallen</a:t>
            </a:r>
          </a:p>
          <a:p>
            <a:pPr marL="171450" indent="-171450">
              <a:buFont typeface="Arial" panose="020B0604020202020204" pitchFamily="34" charset="0"/>
              <a:buChar char="•"/>
            </a:pPr>
            <a:endParaRPr lang="de-DE"/>
          </a:p>
          <a:p>
            <a:pPr marL="171450" indent="-171450">
              <a:buFont typeface="Arial" panose="020B0604020202020204" pitchFamily="34" charset="0"/>
              <a:buChar char="•"/>
            </a:pPr>
            <a:r>
              <a:rPr lang="de-DE"/>
              <a:t>Auswertung: Hat jemand von euch eine smarte Zahnbürste? Wen könnte interessieren, wie ihr euch die Zähne putzt?</a:t>
            </a:r>
          </a:p>
          <a:p>
            <a:pPr marL="171450" lvl="0" indent="-171450">
              <a:buFont typeface="Arial" panose="020B0604020202020204" pitchFamily="34" charset="0"/>
              <a:buChar char="•"/>
            </a:pPr>
            <a:r>
              <a:rPr lang="de-DE"/>
              <a:t>Plenumsabfrage: Warum sind Metadaten mächtig?</a:t>
            </a:r>
          </a:p>
          <a:p>
            <a:pPr marL="628650" lvl="1" indent="-171450">
              <a:buFont typeface="Arial" panose="020B0604020202020204" pitchFamily="34" charset="0"/>
              <a:buChar char="•"/>
            </a:pPr>
            <a:r>
              <a:rPr lang="de-DE"/>
              <a:t>Werden unbewusst erhoben</a:t>
            </a:r>
          </a:p>
          <a:p>
            <a:pPr marL="628650" lvl="1" indent="-171450">
              <a:buFont typeface="Arial" panose="020B0604020202020204" pitchFamily="34" charset="0"/>
              <a:buChar char="•"/>
            </a:pPr>
            <a:r>
              <a:rPr lang="de-DE"/>
              <a:t>Oft von Alltagsgeräten, die „smart“ sind</a:t>
            </a:r>
          </a:p>
          <a:p>
            <a:pPr marL="628650" lvl="1" indent="-171450">
              <a:buFont typeface="Arial" panose="020B0604020202020204" pitchFamily="34" charset="0"/>
              <a:buChar char="•"/>
            </a:pPr>
            <a:r>
              <a:rPr lang="de-DE"/>
              <a:t>„Smart“ heißt immer: Kopplung an Smartphone und somit immer: Datenweitergabe!</a:t>
            </a:r>
          </a:p>
          <a:p>
            <a:pPr marL="628650" lvl="1" indent="-171450">
              <a:buFont typeface="Arial" panose="020B0604020202020204" pitchFamily="34" charset="0"/>
              <a:buChar char="•"/>
            </a:pPr>
            <a:r>
              <a:rPr lang="de-DE"/>
              <a:t>Weil niemand sie für gefährlich hält, werden diese Daten oft nicht einmal verschlüsselt	</a:t>
            </a:r>
          </a:p>
        </p:txBody>
      </p:sp>
      <p:sp>
        <p:nvSpPr>
          <p:cNvPr id="4" name="Foliennummernplatzhalter 3"/>
          <p:cNvSpPr>
            <a:spLocks noGrp="1"/>
          </p:cNvSpPr>
          <p:nvPr>
            <p:ph type="sldNum" sz="quarter" idx="5"/>
          </p:nvPr>
        </p:nvSpPr>
        <p:spPr/>
        <p:txBody>
          <a:bodyPr/>
          <a:lstStyle/>
          <a:p>
            <a:fld id="{A1E83E70-D3D4-494B-B668-79254A1B97C3}" type="slidenum">
              <a:rPr lang="de-DE" smtClean="0"/>
              <a:t>25</a:t>
            </a:fld>
            <a:endParaRPr lang="de-DE"/>
          </a:p>
        </p:txBody>
      </p:sp>
    </p:spTree>
    <p:extLst>
      <p:ext uri="{BB962C8B-B14F-4D97-AF65-F5344CB8AC3E}">
        <p14:creationId xmlns:p14="http://schemas.microsoft.com/office/powerpoint/2010/main" val="35840012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a:t>- Frage im Plenum: Wie kann ich Metadaten beschränken?</a:t>
            </a:r>
          </a:p>
          <a:p>
            <a:endParaRPr lang="de-DE" b="1"/>
          </a:p>
          <a:p>
            <a:r>
              <a:rPr lang="de-DE"/>
              <a:t>- dann </a:t>
            </a:r>
            <a:r>
              <a:rPr lang="de-DE" err="1"/>
              <a:t>auflösung</a:t>
            </a:r>
            <a:r>
              <a:rPr lang="de-DE"/>
              <a:t> (Klick): mit dem Ablehnen von Cookies</a:t>
            </a:r>
          </a:p>
        </p:txBody>
      </p:sp>
      <p:sp>
        <p:nvSpPr>
          <p:cNvPr id="4" name="Foliennummernplatzhalter 3"/>
          <p:cNvSpPr>
            <a:spLocks noGrp="1"/>
          </p:cNvSpPr>
          <p:nvPr>
            <p:ph type="sldNum" sz="quarter" idx="5"/>
          </p:nvPr>
        </p:nvSpPr>
        <p:spPr/>
        <p:txBody>
          <a:bodyPr/>
          <a:lstStyle/>
          <a:p>
            <a:fld id="{A1E83E70-D3D4-494B-B668-79254A1B97C3}" type="slidenum">
              <a:rPr lang="de-DE" smtClean="0"/>
              <a:t>26</a:t>
            </a:fld>
            <a:endParaRPr lang="de-DE"/>
          </a:p>
        </p:txBody>
      </p:sp>
    </p:spTree>
    <p:extLst>
      <p:ext uri="{BB962C8B-B14F-4D97-AF65-F5344CB8AC3E}">
        <p14:creationId xmlns:p14="http://schemas.microsoft.com/office/powerpoint/2010/main" val="29004445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 Wenn ihr ALLE ZULASSEN klickt</a:t>
            </a:r>
          </a:p>
        </p:txBody>
      </p:sp>
      <p:sp>
        <p:nvSpPr>
          <p:cNvPr id="4" name="Foliennummernplatzhalter 3"/>
          <p:cNvSpPr>
            <a:spLocks noGrp="1"/>
          </p:cNvSpPr>
          <p:nvPr>
            <p:ph type="sldNum" sz="quarter" idx="5"/>
          </p:nvPr>
        </p:nvSpPr>
        <p:spPr/>
        <p:txBody>
          <a:bodyPr/>
          <a:lstStyle/>
          <a:p>
            <a:fld id="{A1E83E70-D3D4-494B-B668-79254A1B97C3}" type="slidenum">
              <a:rPr lang="de-DE" smtClean="0"/>
              <a:t>28</a:t>
            </a:fld>
            <a:endParaRPr lang="de-DE"/>
          </a:p>
        </p:txBody>
      </p:sp>
    </p:spTree>
    <p:extLst>
      <p:ext uri="{BB962C8B-B14F-4D97-AF65-F5344CB8AC3E}">
        <p14:creationId xmlns:p14="http://schemas.microsoft.com/office/powerpoint/2010/main" val="20021011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 </a:t>
            </a:r>
            <a:r>
              <a:rPr lang="de-DE" err="1"/>
              <a:t>Criteo</a:t>
            </a:r>
            <a:r>
              <a:rPr lang="de-DE"/>
              <a:t> (französischer Datenhändler/Werbung) hat 2022 519 Mio. Euro Umsatz/Erlös gemacht</a:t>
            </a:r>
          </a:p>
          <a:p>
            <a:r>
              <a:rPr lang="de-DE"/>
              <a:t>- (heißt: Alle Einnahmen, Kosten noch nicht abgezogen)</a:t>
            </a:r>
          </a:p>
        </p:txBody>
      </p:sp>
      <p:sp>
        <p:nvSpPr>
          <p:cNvPr id="4" name="Foliennummernplatzhalter 3"/>
          <p:cNvSpPr>
            <a:spLocks noGrp="1"/>
          </p:cNvSpPr>
          <p:nvPr>
            <p:ph type="sldNum" sz="quarter" idx="5"/>
          </p:nvPr>
        </p:nvSpPr>
        <p:spPr/>
        <p:txBody>
          <a:bodyPr/>
          <a:lstStyle/>
          <a:p>
            <a:fld id="{A1E83E70-D3D4-494B-B668-79254A1B97C3}" type="slidenum">
              <a:rPr lang="de-DE" smtClean="0"/>
              <a:t>29</a:t>
            </a:fld>
            <a:endParaRPr lang="de-DE"/>
          </a:p>
        </p:txBody>
      </p:sp>
    </p:spTree>
    <p:extLst>
      <p:ext uri="{BB962C8B-B14F-4D97-AF65-F5344CB8AC3E}">
        <p14:creationId xmlns:p14="http://schemas.microsoft.com/office/powerpoint/2010/main" val="30196520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a:t>- Bitte immer „Nur essentielle / notwendige Cookies“ wählen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a:t>- wenn das im Cookie-Hinweis nicht sofort steht (was es laut EU-Gesetz müsste)</a:t>
            </a:r>
          </a:p>
          <a:p>
            <a:pPr marL="0" marR="0" lvl="0" indent="0" algn="l" defTabSz="914400" rtl="0" eaLnBrk="1" fontAlgn="auto" latinLnBrk="0" hangingPunct="1">
              <a:lnSpc>
                <a:spcPct val="100000"/>
              </a:lnSpc>
              <a:spcBef>
                <a:spcPts val="0"/>
              </a:spcBef>
              <a:spcAft>
                <a:spcPts val="0"/>
              </a:spcAft>
              <a:buClrTx/>
              <a:buSzTx/>
              <a:buFontTx/>
              <a:buNone/>
              <a:tabLst/>
              <a:defRPr/>
            </a:pPr>
            <a:r>
              <a:rPr lang="de-DE"/>
              <a:t>- dann auf „Einstellungen“ klicken und alle Sammlungs-Zwecke ausschalten, dann speichern</a:t>
            </a:r>
          </a:p>
          <a:p>
            <a:endParaRPr lang="de-DE"/>
          </a:p>
        </p:txBody>
      </p:sp>
      <p:sp>
        <p:nvSpPr>
          <p:cNvPr id="4" name="Foliennummernplatzhalter 3"/>
          <p:cNvSpPr>
            <a:spLocks noGrp="1"/>
          </p:cNvSpPr>
          <p:nvPr>
            <p:ph type="sldNum" sz="quarter" idx="5"/>
          </p:nvPr>
        </p:nvSpPr>
        <p:spPr/>
        <p:txBody>
          <a:bodyPr/>
          <a:lstStyle/>
          <a:p>
            <a:fld id="{A1E83E70-D3D4-494B-B668-79254A1B97C3}" type="slidenum">
              <a:rPr lang="de-DE" smtClean="0"/>
              <a:t>30</a:t>
            </a:fld>
            <a:endParaRPr lang="de-DE"/>
          </a:p>
        </p:txBody>
      </p:sp>
    </p:spTree>
    <p:extLst>
      <p:ext uri="{BB962C8B-B14F-4D97-AF65-F5344CB8AC3E}">
        <p14:creationId xmlns:p14="http://schemas.microsoft.com/office/powerpoint/2010/main" val="2758663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b="1"/>
              <a:t>4-Ecken-Umfrage</a:t>
            </a:r>
          </a:p>
          <a:p>
            <a:pPr marL="171450" indent="-171450">
              <a:buFont typeface="Arial" panose="020B0604020202020204" pitchFamily="34" charset="0"/>
              <a:buChar char="•"/>
            </a:pPr>
            <a:r>
              <a:rPr lang="de-DE" b="0"/>
              <a:t>Ref. markiert die vier Ecken des Sem.raums mit a-b-c-d</a:t>
            </a:r>
          </a:p>
          <a:p>
            <a:pPr marL="171450" indent="-171450">
              <a:buFont typeface="Arial" panose="020B0604020202020204" pitchFamily="34" charset="0"/>
              <a:buChar char="•"/>
            </a:pPr>
            <a:r>
              <a:rPr lang="de-DE" b="0"/>
              <a:t>Es folgen 3 Fragen, die die SuS für sich beantworten sollen</a:t>
            </a:r>
          </a:p>
          <a:p>
            <a:pPr marL="171450" indent="-171450">
              <a:buFont typeface="Arial" panose="020B0604020202020204" pitchFamily="34" charset="0"/>
              <a:buChar char="•"/>
            </a:pPr>
            <a:r>
              <a:rPr lang="de-DE" b="0"/>
              <a:t>und sich nach Aufruf in die entsprechende Ecke stellen sollen</a:t>
            </a:r>
          </a:p>
          <a:p>
            <a:pPr marL="171450" indent="-171450">
              <a:buFont typeface="Arial" panose="020B0604020202020204" pitchFamily="34" charset="0"/>
              <a:buChar char="•"/>
            </a:pPr>
            <a:r>
              <a:rPr lang="de-DE" b="0"/>
              <a:t>Ref. fragt bei interessanten Positionierungen nach</a:t>
            </a:r>
          </a:p>
          <a:p>
            <a:pPr marL="628650" lvl="1" indent="-171450">
              <a:buFont typeface="Arial" panose="020B0604020202020204" pitchFamily="34" charset="0"/>
              <a:buChar char="•"/>
            </a:pPr>
            <a:r>
              <a:rPr lang="de-DE" b="0"/>
              <a:t>Warum hast du dich dahingestellt?</a:t>
            </a:r>
          </a:p>
          <a:p>
            <a:pPr marL="628650" lvl="1" indent="-171450">
              <a:buFont typeface="Arial" panose="020B0604020202020204" pitchFamily="34" charset="0"/>
              <a:buChar char="•"/>
            </a:pPr>
            <a:r>
              <a:rPr lang="de-DE" b="0"/>
              <a:t>Warum hast du so lange überlegt?</a:t>
            </a:r>
          </a:p>
          <a:p>
            <a:pPr marL="628650" lvl="1" indent="-171450">
              <a:buFont typeface="Arial" panose="020B0604020202020204" pitchFamily="34" charset="0"/>
              <a:buChar char="•"/>
            </a:pPr>
            <a:r>
              <a:rPr lang="de-DE" b="0"/>
              <a:t>o. ä.</a:t>
            </a:r>
          </a:p>
        </p:txBody>
      </p:sp>
      <p:sp>
        <p:nvSpPr>
          <p:cNvPr id="4" name="Foliennummernplatzhalter 3"/>
          <p:cNvSpPr>
            <a:spLocks noGrp="1"/>
          </p:cNvSpPr>
          <p:nvPr>
            <p:ph type="sldNum" sz="quarter" idx="5"/>
          </p:nvPr>
        </p:nvSpPr>
        <p:spPr/>
        <p:txBody>
          <a:bodyPr/>
          <a:lstStyle/>
          <a:p>
            <a:fld id="{A1E83E70-D3D4-494B-B668-79254A1B97C3}" type="slidenum">
              <a:rPr lang="de-DE" smtClean="0"/>
              <a:t>3</a:t>
            </a:fld>
            <a:endParaRPr lang="de-DE"/>
          </a:p>
        </p:txBody>
      </p:sp>
    </p:spTree>
    <p:extLst>
      <p:ext uri="{BB962C8B-B14F-4D97-AF65-F5344CB8AC3E}">
        <p14:creationId xmlns:p14="http://schemas.microsoft.com/office/powerpoint/2010/main" val="30465795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a:t>PAUSE</a:t>
            </a:r>
          </a:p>
        </p:txBody>
      </p:sp>
      <p:sp>
        <p:nvSpPr>
          <p:cNvPr id="4" name="Foliennummernplatzhalter 3"/>
          <p:cNvSpPr>
            <a:spLocks noGrp="1"/>
          </p:cNvSpPr>
          <p:nvPr>
            <p:ph type="sldNum" sz="quarter" idx="5"/>
          </p:nvPr>
        </p:nvSpPr>
        <p:spPr/>
        <p:txBody>
          <a:bodyPr/>
          <a:lstStyle/>
          <a:p>
            <a:fld id="{A1E83E70-D3D4-494B-B668-79254A1B97C3}" type="slidenum">
              <a:rPr lang="de-DE" smtClean="0"/>
              <a:t>31</a:t>
            </a:fld>
            <a:endParaRPr lang="de-DE"/>
          </a:p>
        </p:txBody>
      </p:sp>
    </p:spTree>
    <p:extLst>
      <p:ext uri="{BB962C8B-B14F-4D97-AF65-F5344CB8AC3E}">
        <p14:creationId xmlns:p14="http://schemas.microsoft.com/office/powerpoint/2010/main" val="22154641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b="0"/>
              <a:t>Plenum: Was sind Handy-Berechtigungen</a:t>
            </a:r>
          </a:p>
          <a:p>
            <a:pPr marL="171450" indent="-171450">
              <a:buFont typeface="Arial" panose="020B0604020202020204" pitchFamily="34" charset="0"/>
              <a:buChar char="•"/>
            </a:pPr>
            <a:r>
              <a:rPr lang="de-DE" b="0"/>
              <a:t>Manchmal auch App-Berechtigungen oder Zugriffsanfragen genannt</a:t>
            </a:r>
          </a:p>
          <a:p>
            <a:pPr marL="171450" indent="-171450">
              <a:buFont typeface="Arial" panose="020B0604020202020204" pitchFamily="34" charset="0"/>
              <a:buChar char="•"/>
            </a:pPr>
            <a:r>
              <a:rPr lang="de-DE" b="0"/>
              <a:t>Lösung: Das sind Rechte, die einen bestimmten Zugriff auf das Handy oder andere Apps ermöglichen</a:t>
            </a:r>
          </a:p>
          <a:p>
            <a:pPr marL="171450" indent="-171450">
              <a:buFont typeface="Arial" panose="020B0604020202020204" pitchFamily="34" charset="0"/>
              <a:buChar char="•"/>
            </a:pPr>
            <a:r>
              <a:rPr lang="de-DE" b="0"/>
              <a:t>Z. B. Kamerazugriff, Mikrofonzugriff oder Standortzugriff</a:t>
            </a:r>
          </a:p>
        </p:txBody>
      </p:sp>
      <p:sp>
        <p:nvSpPr>
          <p:cNvPr id="4" name="Foliennummernplatzhalter 3"/>
          <p:cNvSpPr>
            <a:spLocks noGrp="1"/>
          </p:cNvSpPr>
          <p:nvPr>
            <p:ph type="sldNum" sz="quarter" idx="5"/>
          </p:nvPr>
        </p:nvSpPr>
        <p:spPr/>
        <p:txBody>
          <a:bodyPr/>
          <a:lstStyle/>
          <a:p>
            <a:fld id="{A1E83E70-D3D4-494B-B668-79254A1B97C3}" type="slidenum">
              <a:rPr lang="de-DE" smtClean="0"/>
              <a:t>32</a:t>
            </a:fld>
            <a:endParaRPr lang="de-DE"/>
          </a:p>
        </p:txBody>
      </p:sp>
    </p:spTree>
    <p:extLst>
      <p:ext uri="{BB962C8B-B14F-4D97-AF65-F5344CB8AC3E}">
        <p14:creationId xmlns:p14="http://schemas.microsoft.com/office/powerpoint/2010/main" val="27362192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Handysektor: Film „Was sind App-Berechtigungen“ (hier gekürzt)</a:t>
            </a:r>
          </a:p>
          <a:p>
            <a:pPr>
              <a:lnSpc>
                <a:spcPct val="115000"/>
              </a:lnSpc>
              <a:spcAft>
                <a:spcPts val="976"/>
              </a:spcAft>
            </a:pPr>
            <a:r>
              <a:rPr lang="de-DE" sz="1800" u="sng">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3"/>
              </a:rPr>
              <a:t>https://www.youtube.com/watch?v=4WMpSW8Lfoo</a:t>
            </a:r>
            <a:endParaRPr lang="de-DE" sz="180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976"/>
              </a:spcAft>
            </a:pPr>
            <a:r>
              <a:rPr lang="de-DE" sz="1800">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976"/>
              </a:spcAft>
            </a:pPr>
            <a:r>
              <a:rPr lang="de-DE" sz="1800">
                <a:latin typeface="Calibri" panose="020F0502020204030204" pitchFamily="34" charset="0"/>
                <a:ea typeface="Calibri" panose="020F0502020204030204" pitchFamily="34" charset="0"/>
                <a:cs typeface="Times New Roman" panose="02020603050405020304" pitchFamily="18" charset="0"/>
              </a:rPr>
              <a:t> </a:t>
            </a:r>
          </a:p>
          <a:p>
            <a:endParaRPr lang="de-DE"/>
          </a:p>
        </p:txBody>
      </p:sp>
      <p:sp>
        <p:nvSpPr>
          <p:cNvPr id="4" name="Foliennummernplatzhalter 3"/>
          <p:cNvSpPr>
            <a:spLocks noGrp="1"/>
          </p:cNvSpPr>
          <p:nvPr>
            <p:ph type="sldNum" sz="quarter" idx="5"/>
          </p:nvPr>
        </p:nvSpPr>
        <p:spPr/>
        <p:txBody>
          <a:bodyPr/>
          <a:lstStyle/>
          <a:p>
            <a:fld id="{A1E83E70-D3D4-494B-B668-79254A1B97C3}" type="slidenum">
              <a:rPr lang="de-DE" smtClean="0"/>
              <a:t>33</a:t>
            </a:fld>
            <a:endParaRPr lang="de-DE"/>
          </a:p>
        </p:txBody>
      </p:sp>
    </p:spTree>
    <p:extLst>
      <p:ext uri="{BB962C8B-B14F-4D97-AF65-F5344CB8AC3E}">
        <p14:creationId xmlns:p14="http://schemas.microsoft.com/office/powerpoint/2010/main" val="2243912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4 Fragen</a:t>
            </a:r>
          </a:p>
          <a:p>
            <a:pPr marL="228600" indent="-228600">
              <a:buAutoNum type="arabicParenR"/>
            </a:pPr>
            <a:r>
              <a:rPr lang="de-DE"/>
              <a:t>Umgang mit Berechtigungen im Alltag</a:t>
            </a:r>
          </a:p>
          <a:p>
            <a:pPr marL="228600" indent="-228600">
              <a:buAutoNum type="arabicParenR"/>
            </a:pPr>
            <a:endParaRPr lang="de-DE"/>
          </a:p>
        </p:txBody>
      </p:sp>
      <p:sp>
        <p:nvSpPr>
          <p:cNvPr id="4" name="Foliennummernplatzhalter 3"/>
          <p:cNvSpPr>
            <a:spLocks noGrp="1"/>
          </p:cNvSpPr>
          <p:nvPr>
            <p:ph type="sldNum" sz="quarter" idx="5"/>
          </p:nvPr>
        </p:nvSpPr>
        <p:spPr/>
        <p:txBody>
          <a:bodyPr/>
          <a:lstStyle/>
          <a:p>
            <a:fld id="{A1E83E70-D3D4-494B-B668-79254A1B97C3}" type="slidenum">
              <a:rPr lang="de-DE" smtClean="0"/>
              <a:t>34</a:t>
            </a:fld>
            <a:endParaRPr lang="de-DE"/>
          </a:p>
        </p:txBody>
      </p:sp>
    </p:spTree>
    <p:extLst>
      <p:ext uri="{BB962C8B-B14F-4D97-AF65-F5344CB8AC3E}">
        <p14:creationId xmlns:p14="http://schemas.microsoft.com/office/powerpoint/2010/main" val="5525308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A1E83E70-D3D4-494B-B668-79254A1B97C3}" type="slidenum">
              <a:rPr lang="de-DE" smtClean="0"/>
              <a:t>35</a:t>
            </a:fld>
            <a:endParaRPr lang="de-DE"/>
          </a:p>
        </p:txBody>
      </p:sp>
    </p:spTree>
    <p:extLst>
      <p:ext uri="{BB962C8B-B14F-4D97-AF65-F5344CB8AC3E}">
        <p14:creationId xmlns:p14="http://schemas.microsoft.com/office/powerpoint/2010/main" val="38797997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defTabSz="914569">
              <a:buFont typeface="Arial" panose="020B0604020202020204" pitchFamily="34" charset="0"/>
              <a:buChar char="•"/>
              <a:defRPr/>
            </a:pPr>
            <a:r>
              <a:rPr lang="de-DE" b="0" i="0" baseline="0"/>
              <a:t>Auflösung 4-Ecken-Frage</a:t>
            </a:r>
          </a:p>
          <a:p>
            <a:pPr marL="171450" indent="-171450" defTabSz="914569">
              <a:buFont typeface="Arial" panose="020B0604020202020204" pitchFamily="34" charset="0"/>
              <a:buChar char="•"/>
              <a:defRPr/>
            </a:pPr>
            <a:r>
              <a:rPr lang="de-DE" b="0" i="0" baseline="0"/>
              <a:t>Reaktionen abwarten</a:t>
            </a:r>
          </a:p>
          <a:p>
            <a:pPr marL="0" indent="0" defTabSz="914569">
              <a:buFont typeface="Arial" panose="020B0604020202020204" pitchFamily="34" charset="0"/>
              <a:buNone/>
              <a:defRPr/>
            </a:pPr>
            <a:endParaRPr lang="de-DE" b="1" i="0" baseline="0"/>
          </a:p>
          <a:p>
            <a:pPr defTabSz="914569">
              <a:defRPr/>
            </a:pPr>
            <a:endParaRPr lang="de-DE" b="1" i="0" baseline="0"/>
          </a:p>
          <a:p>
            <a:pPr defTabSz="914569">
              <a:defRPr/>
            </a:pPr>
            <a:r>
              <a:rPr lang="de-DE" b="1" i="0" baseline="0"/>
              <a:t>Plenumsfrage: </a:t>
            </a:r>
            <a:r>
              <a:rPr lang="de-DE" b="0" i="1" baseline="0"/>
              <a:t>Habt ihr eine Idee, …</a:t>
            </a:r>
            <a:endParaRPr lang="de-DE" b="1" i="0" baseline="0"/>
          </a:p>
          <a:p>
            <a:pPr marL="171450" indent="-171450" defTabSz="914569">
              <a:buFont typeface="Arial" panose="020B0604020202020204" pitchFamily="34" charset="0"/>
              <a:buChar char="•"/>
              <a:defRPr/>
            </a:pPr>
            <a:r>
              <a:rPr lang="de-DE" b="0" i="0" baseline="0"/>
              <a:t>Wozu braucht </a:t>
            </a:r>
            <a:r>
              <a:rPr lang="de-DE" b="1" i="0" baseline="0" err="1"/>
              <a:t>Youtube</a:t>
            </a:r>
            <a:r>
              <a:rPr lang="de-DE" b="0" i="0" baseline="0"/>
              <a:t> </a:t>
            </a:r>
            <a:r>
              <a:rPr lang="de-DE" b="1" i="0" baseline="0"/>
              <a:t>Standortzugriff</a:t>
            </a:r>
            <a:r>
              <a:rPr lang="de-DE" b="0" i="0" baseline="0"/>
              <a:t>?</a:t>
            </a:r>
          </a:p>
          <a:p>
            <a:pPr marL="171450" indent="-171450" algn="just" defTabSz="914569">
              <a:buFont typeface="Arial" panose="020B0604020202020204" pitchFamily="34" charset="0"/>
              <a:buChar char="•"/>
              <a:defRPr/>
            </a:pPr>
            <a:r>
              <a:rPr lang="de-DE" b="0" i="0" baseline="0"/>
              <a:t>Mit wem will </a:t>
            </a:r>
            <a:r>
              <a:rPr lang="de-DE" b="1" i="0" baseline="0"/>
              <a:t>Instagram telefonieren</a:t>
            </a:r>
            <a:r>
              <a:rPr lang="de-DE" b="0" i="0" baseline="0"/>
              <a:t>? Welche Apps installieren?</a:t>
            </a:r>
          </a:p>
          <a:p>
            <a:pPr marL="171450" indent="-171450" algn="just" defTabSz="914569">
              <a:buFont typeface="Arial" panose="020B0604020202020204" pitchFamily="34" charset="0"/>
              <a:buChar char="•"/>
              <a:defRPr/>
            </a:pPr>
            <a:r>
              <a:rPr lang="de-DE" b="0" i="0" baseline="0"/>
              <a:t>Man kommt nicht immer dahinter, welche Berechtigungen nötig sind</a:t>
            </a:r>
          </a:p>
          <a:p>
            <a:pPr marL="171450" indent="-171450" algn="just" defTabSz="914569">
              <a:buFont typeface="Arial" panose="020B0604020202020204" pitchFamily="34" charset="0"/>
              <a:buChar char="•"/>
              <a:defRPr/>
            </a:pPr>
            <a:r>
              <a:rPr lang="de-DE" b="0" i="0" baseline="0"/>
              <a:t>aber man muss sich bewusst sein, dass da im Hintergrund etwas geschieht!</a:t>
            </a:r>
          </a:p>
          <a:p>
            <a:pPr marL="171450" indent="-171450" algn="just" defTabSz="914569">
              <a:buFont typeface="Arial" panose="020B0604020202020204" pitchFamily="34" charset="0"/>
              <a:buChar char="•"/>
              <a:defRPr/>
            </a:pPr>
            <a:r>
              <a:rPr lang="de-DE" b="0" i="0" baseline="0"/>
              <a:t>Weiterführender Link zum selbst App-Berechtigungen prüfen: </a:t>
            </a:r>
            <a:r>
              <a:rPr lang="de-DE">
                <a:sym typeface="Wingdings" panose="05000000000000000000" pitchFamily="2" charset="2"/>
                <a:hlinkClick r:id="rId3"/>
              </a:rPr>
              <a:t>https://reports.exodus-privacy.eu.org</a:t>
            </a:r>
            <a:endParaRPr lang="de-DE">
              <a:sym typeface="Wingdings" panose="05000000000000000000" pitchFamily="2" charset="2"/>
            </a:endParaRPr>
          </a:p>
          <a:p>
            <a:pPr marL="0" indent="0" algn="just" defTabSz="914569">
              <a:buFont typeface="Arial" panose="020B0604020202020204" pitchFamily="34" charset="0"/>
              <a:buNone/>
              <a:defRPr/>
            </a:pPr>
            <a:endParaRPr lang="de-DE" b="1" i="0" baseline="0"/>
          </a:p>
          <a:p>
            <a:pPr marL="171450" indent="-171450" algn="just" defTabSz="914569">
              <a:buFont typeface="Arial" panose="020B0604020202020204" pitchFamily="34" charset="0"/>
              <a:buChar char="•"/>
              <a:defRPr/>
            </a:pPr>
            <a:endParaRPr lang="de-DE" b="0" i="0" baseline="0"/>
          </a:p>
          <a:p>
            <a:pPr marL="0" indent="0" algn="just" defTabSz="914569">
              <a:buFont typeface="Arial" panose="020B0604020202020204" pitchFamily="34" charset="0"/>
              <a:buNone/>
              <a:defRPr/>
            </a:pPr>
            <a:endParaRPr lang="de-DE" b="0" i="0" baseline="0"/>
          </a:p>
        </p:txBody>
      </p:sp>
      <p:sp>
        <p:nvSpPr>
          <p:cNvPr id="4" name="Kopfzeilenplatzhalter 3"/>
          <p:cNvSpPr>
            <a:spLocks noGrp="1"/>
          </p:cNvSpPr>
          <p:nvPr>
            <p:ph type="hdr" sz="quarter" idx="10"/>
          </p:nvPr>
        </p:nvSpPr>
        <p:spPr/>
        <p:txBody>
          <a:bodyPr/>
          <a:lstStyle/>
          <a:p>
            <a:r>
              <a:rPr lang="de-DE"/>
              <a:t>Smartphones im Griff Sek 1 3Ustd.</a:t>
            </a:r>
          </a:p>
        </p:txBody>
      </p:sp>
      <p:sp>
        <p:nvSpPr>
          <p:cNvPr id="5" name="Datumsplatzhalter 4"/>
          <p:cNvSpPr>
            <a:spLocks noGrp="1"/>
          </p:cNvSpPr>
          <p:nvPr>
            <p:ph type="dt" idx="11"/>
          </p:nvPr>
        </p:nvSpPr>
        <p:spPr/>
        <p:txBody>
          <a:bodyPr/>
          <a:lstStyle/>
          <a:p>
            <a:fld id="{29D1A237-7CAA-41DD-960F-A2677FC8FE53}" type="datetime1">
              <a:rPr lang="de-DE" smtClean="0"/>
              <a:t>12.09.2024</a:t>
            </a:fld>
            <a:endParaRPr lang="de-DE"/>
          </a:p>
        </p:txBody>
      </p:sp>
      <p:sp>
        <p:nvSpPr>
          <p:cNvPr id="6" name="Fußzeilenplatzhalter 5"/>
          <p:cNvSpPr>
            <a:spLocks noGrp="1"/>
          </p:cNvSpPr>
          <p:nvPr>
            <p:ph type="ftr" sz="quarter" idx="12"/>
          </p:nvPr>
        </p:nvSpPr>
        <p:spPr/>
        <p:txBody>
          <a:bodyPr/>
          <a:lstStyle/>
          <a:p>
            <a:r>
              <a:rPr lang="de-DE"/>
              <a:t>M. Brendel, LWH</a:t>
            </a:r>
          </a:p>
        </p:txBody>
      </p:sp>
      <p:sp>
        <p:nvSpPr>
          <p:cNvPr id="8" name="Foliennummernplatzhalter 7">
            <a:extLst>
              <a:ext uri="{FF2B5EF4-FFF2-40B4-BE49-F238E27FC236}">
                <a16:creationId xmlns:a16="http://schemas.microsoft.com/office/drawing/2014/main" id="{0152D8DD-B060-D820-B1D4-3F0670DAB4CB}"/>
              </a:ext>
            </a:extLst>
          </p:cNvPr>
          <p:cNvSpPr>
            <a:spLocks noGrp="1"/>
          </p:cNvSpPr>
          <p:nvPr>
            <p:ph type="sldNum" sz="quarter" idx="5"/>
          </p:nvPr>
        </p:nvSpPr>
        <p:spPr/>
        <p:txBody>
          <a:bodyPr/>
          <a:lstStyle/>
          <a:p>
            <a:fld id="{892610BF-ECDF-47BE-B3B0-771C6705ABB8}" type="slidenum">
              <a:rPr lang="de-DE" smtClean="0"/>
              <a:t>36</a:t>
            </a:fld>
            <a:endParaRPr lang="de-DE"/>
          </a:p>
        </p:txBody>
      </p:sp>
    </p:spTree>
    <p:extLst>
      <p:ext uri="{BB962C8B-B14F-4D97-AF65-F5344CB8AC3E}">
        <p14:creationId xmlns:p14="http://schemas.microsoft.com/office/powerpoint/2010/main" val="1733562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endParaRPr lang="de-DE"/>
          </a:p>
          <a:p>
            <a:pPr marL="171450" indent="-171450">
              <a:buFont typeface="Arial" panose="020B0604020202020204" pitchFamily="34" charset="0"/>
              <a:buChar char="•"/>
            </a:pPr>
            <a:r>
              <a:rPr lang="de-DE"/>
              <a:t>Aber wir sind nicht ganz machtlos! </a:t>
            </a:r>
            <a:r>
              <a:rPr lang="de-DE" b="1"/>
              <a:t>Einige </a:t>
            </a:r>
            <a:r>
              <a:rPr lang="de-DE"/>
              <a:t>Berechtigungen können </a:t>
            </a:r>
            <a:r>
              <a:rPr lang="de-DE" b="1"/>
              <a:t>entzogen</a:t>
            </a:r>
            <a:r>
              <a:rPr lang="de-DE"/>
              <a:t> werden!</a:t>
            </a:r>
            <a:endParaRPr lang="de-DE" i="1"/>
          </a:p>
          <a:p>
            <a:pPr marL="628650" lvl="1" indent="-171450">
              <a:buFont typeface="Arial" panose="020B0604020202020204" pitchFamily="34" charset="0"/>
              <a:buChar char="•"/>
            </a:pPr>
            <a:r>
              <a:rPr lang="de-DE" i="1"/>
              <a:t>Wichtig: nicht alle! Wer alle Berechtigungen von App sehen will, kann auf </a:t>
            </a:r>
            <a:r>
              <a:rPr lang="de-DE" i="1" err="1"/>
              <a:t>exodusprivacy.org</a:t>
            </a:r>
            <a:r>
              <a:rPr lang="de-DE" i="1"/>
              <a:t> nachsehen!</a:t>
            </a:r>
          </a:p>
          <a:p>
            <a:pPr marL="171450" indent="-171450">
              <a:buFont typeface="Arial" panose="020B0604020202020204" pitchFamily="34" charset="0"/>
              <a:buChar char="•"/>
            </a:pPr>
            <a:r>
              <a:rPr lang="de-DE"/>
              <a:t>Beispiel</a:t>
            </a:r>
            <a:r>
              <a:rPr lang="de-DE" baseline="0"/>
              <a:t> für i.d.R. deaktivierbare Berechtigungen:</a:t>
            </a:r>
          </a:p>
          <a:p>
            <a:pPr marL="628650" lvl="1" indent="-171450">
              <a:buFont typeface="Arial" panose="020B0604020202020204" pitchFamily="34" charset="0"/>
              <a:buChar char="•"/>
            </a:pPr>
            <a:r>
              <a:rPr lang="de-DE" b="1" baseline="0"/>
              <a:t>Standort </a:t>
            </a:r>
            <a:r>
              <a:rPr lang="de-DE" baseline="0"/>
              <a:t>in allen Apps außer Navigations-Diensten</a:t>
            </a:r>
          </a:p>
          <a:p>
            <a:pPr marL="628650" lvl="1" indent="-171450">
              <a:buFont typeface="Arial" panose="020B0604020202020204" pitchFamily="34" charset="0"/>
              <a:buChar char="•"/>
            </a:pPr>
            <a:r>
              <a:rPr lang="de-DE" b="1" baseline="0"/>
              <a:t>Mikrofon/Kamerazugriff </a:t>
            </a:r>
            <a:r>
              <a:rPr lang="de-DE" b="0" baseline="0"/>
              <a:t>in allen Apps, die keine Fotos / Videos / Audios machen</a:t>
            </a:r>
          </a:p>
          <a:p>
            <a:pPr marL="628650" lvl="1" indent="-171450">
              <a:buFont typeface="Arial" panose="020B0604020202020204" pitchFamily="34" charset="0"/>
              <a:buChar char="•"/>
            </a:pPr>
            <a:r>
              <a:rPr lang="de-DE" b="1" baseline="0"/>
              <a:t>Kontakte</a:t>
            </a:r>
            <a:r>
              <a:rPr lang="de-DE" b="0" baseline="0"/>
              <a:t> in allen Apps, bei denen es nicht auf der Hand liegt</a:t>
            </a:r>
          </a:p>
          <a:p>
            <a:pPr marL="171482" indent="-171482">
              <a:buFontTx/>
              <a:buChar char="-"/>
            </a:pPr>
            <a:r>
              <a:rPr lang="de-DE" b="0" u="sng" baseline="0"/>
              <a:t>Achtung: Geht nur ab iOS Version 7 / Android Version 6 (also: immer Betriebssystemupdates machen!)</a:t>
            </a:r>
          </a:p>
          <a:p>
            <a:pPr marL="171482" indent="-171482">
              <a:buFontTx/>
              <a:buChar char="-"/>
            </a:pPr>
            <a:endParaRPr lang="de-DE" b="0" u="sng" baseline="0"/>
          </a:p>
          <a:p>
            <a:pPr marL="171482" marR="0" lvl="0" indent="-171482" algn="l" defTabSz="914400" rtl="0" eaLnBrk="1" fontAlgn="auto" latinLnBrk="0" hangingPunct="1">
              <a:lnSpc>
                <a:spcPct val="100000"/>
              </a:lnSpc>
              <a:spcBef>
                <a:spcPts val="0"/>
              </a:spcBef>
              <a:spcAft>
                <a:spcPts val="0"/>
              </a:spcAft>
              <a:buClrTx/>
              <a:buSzTx/>
              <a:buFontTx/>
              <a:buChar char="-"/>
              <a:tabLst/>
              <a:defRPr/>
            </a:pPr>
            <a:r>
              <a:rPr lang="de-DE" b="0" u="none" baseline="0"/>
              <a:t>Plenumsfrage „Wie geht das“? </a:t>
            </a:r>
          </a:p>
          <a:p>
            <a:pPr marL="171482" marR="0" lvl="0" indent="-171482" algn="l" defTabSz="914400" rtl="0" eaLnBrk="1" fontAlgn="auto" latinLnBrk="0" hangingPunct="1">
              <a:lnSpc>
                <a:spcPct val="100000"/>
              </a:lnSpc>
              <a:spcBef>
                <a:spcPts val="0"/>
              </a:spcBef>
              <a:spcAft>
                <a:spcPts val="0"/>
              </a:spcAft>
              <a:buClrTx/>
              <a:buSzTx/>
              <a:buFontTx/>
              <a:buChar char="-"/>
              <a:tabLst/>
              <a:defRPr/>
            </a:pPr>
            <a:r>
              <a:rPr lang="de-DE" b="0" u="none" baseline="0"/>
              <a:t>Genaue Anleitungen siehe folg. Folien</a:t>
            </a:r>
          </a:p>
          <a:p>
            <a:pPr marL="171482" marR="0" lvl="0" indent="-171482" algn="l" defTabSz="914400" rtl="0" eaLnBrk="1" fontAlgn="auto" latinLnBrk="0" hangingPunct="1">
              <a:lnSpc>
                <a:spcPct val="100000"/>
              </a:lnSpc>
              <a:spcBef>
                <a:spcPts val="0"/>
              </a:spcBef>
              <a:spcAft>
                <a:spcPts val="0"/>
              </a:spcAft>
              <a:buClrTx/>
              <a:buSzTx/>
              <a:buFontTx/>
              <a:buChar char="-"/>
              <a:tabLst/>
              <a:defRPr/>
            </a:pPr>
            <a:r>
              <a:rPr lang="de-DE" b="0" u="none" baseline="0"/>
              <a:t>alternativ/vorangestellt Handysektor-Video </a:t>
            </a:r>
            <a:r>
              <a:rPr lang="de-DE" sz="1200" b="1" u="sng">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3"/>
              </a:rPr>
              <a:t>https://www.youtube.com/watch?v=xG5JNRGCaU8</a:t>
            </a:r>
            <a:r>
              <a:rPr lang="de-DE" sz="1200" b="1" u="sng">
                <a:solidFill>
                  <a:srgbClr val="0000FF"/>
                </a:solidFill>
                <a:latin typeface="Calibri" panose="020F0502020204030204" pitchFamily="34" charset="0"/>
                <a:ea typeface="Calibri" panose="020F0502020204030204" pitchFamily="34" charset="0"/>
                <a:cs typeface="Times New Roman" panose="02020603050405020304" pitchFamily="18" charset="0"/>
              </a:rPr>
              <a:t> </a:t>
            </a:r>
            <a:r>
              <a:rPr lang="de-DE" sz="1200" b="0" u="none">
                <a:solidFill>
                  <a:srgbClr val="0000FF"/>
                </a:solidFill>
                <a:latin typeface="Calibri" panose="020F0502020204030204" pitchFamily="34" charset="0"/>
                <a:ea typeface="Calibri" panose="020F0502020204030204" pitchFamily="34" charset="0"/>
                <a:cs typeface="Times New Roman" panose="02020603050405020304" pitchFamily="18" charset="0"/>
              </a:rPr>
              <a:t>– aber Achtung: </a:t>
            </a:r>
            <a:r>
              <a:rPr lang="de-DE" sz="1800" b="0" u="none" kern="0">
                <a:solidFill>
                  <a:srgbClr val="242424"/>
                </a:solidFill>
                <a:effectLst/>
                <a:latin typeface="Calibri" panose="020F0502020204030204" pitchFamily="34" charset="0"/>
                <a:ea typeface="Times New Roman" panose="02020603050405020304" pitchFamily="18" charset="0"/>
              </a:rPr>
              <a:t>(bei Android nicht einheitlich!)</a:t>
            </a:r>
          </a:p>
          <a:p>
            <a:pPr marL="171482" marR="0" lvl="0" indent="-171482" algn="l" defTabSz="914400" rtl="0" eaLnBrk="1" fontAlgn="auto" latinLnBrk="0" hangingPunct="1">
              <a:lnSpc>
                <a:spcPct val="100000"/>
              </a:lnSpc>
              <a:spcBef>
                <a:spcPts val="0"/>
              </a:spcBef>
              <a:spcAft>
                <a:spcPts val="0"/>
              </a:spcAft>
              <a:buClrTx/>
              <a:buSzTx/>
              <a:buFontTx/>
              <a:buChar char="-"/>
              <a:tabLst/>
              <a:defRPr/>
            </a:pPr>
            <a:endParaRPr lang="de-DE" sz="1800" b="0" u="none" kern="0">
              <a:solidFill>
                <a:srgbClr val="242424"/>
              </a:solidFill>
              <a:effectLst/>
              <a:latin typeface="Calibri" panose="020F0502020204030204" pitchFamily="34" charset="0"/>
              <a:ea typeface="Calibri" panose="020F0502020204030204" pitchFamily="34" charset="0"/>
              <a:cs typeface="Times New Roman" panose="02020603050405020304" pitchFamily="18" charset="0"/>
            </a:endParaRPr>
          </a:p>
          <a:p>
            <a:pPr marL="171482" indent="-171482">
              <a:buFontTx/>
              <a:buChar char="-"/>
            </a:pPr>
            <a:endParaRPr lang="de-DE" b="0" u="none" baseline="0"/>
          </a:p>
        </p:txBody>
      </p:sp>
      <p:sp>
        <p:nvSpPr>
          <p:cNvPr id="4" name="Kopfzeilenplatzhalter 3"/>
          <p:cNvSpPr>
            <a:spLocks noGrp="1"/>
          </p:cNvSpPr>
          <p:nvPr>
            <p:ph type="hdr" sz="quarter" idx="10"/>
          </p:nvPr>
        </p:nvSpPr>
        <p:spPr/>
        <p:txBody>
          <a:bodyPr/>
          <a:lstStyle/>
          <a:p>
            <a:r>
              <a:rPr lang="de-DE"/>
              <a:t>Medienprävention</a:t>
            </a:r>
          </a:p>
        </p:txBody>
      </p:sp>
      <p:sp>
        <p:nvSpPr>
          <p:cNvPr id="5" name="Datumsplatzhalter 4"/>
          <p:cNvSpPr>
            <a:spLocks noGrp="1"/>
          </p:cNvSpPr>
          <p:nvPr>
            <p:ph type="dt" idx="11"/>
          </p:nvPr>
        </p:nvSpPr>
        <p:spPr/>
        <p:txBody>
          <a:bodyPr/>
          <a:lstStyle/>
          <a:p>
            <a:fld id="{E94083CF-80A7-4D0C-9C03-BFD7F06EA059}" type="datetime1">
              <a:rPr lang="de-DE" smtClean="0"/>
              <a:t>12.09.2024</a:t>
            </a:fld>
            <a:endParaRPr lang="de-DE"/>
          </a:p>
        </p:txBody>
      </p:sp>
      <p:sp>
        <p:nvSpPr>
          <p:cNvPr id="6" name="Fußzeilenplatzhalter 5"/>
          <p:cNvSpPr>
            <a:spLocks noGrp="1"/>
          </p:cNvSpPr>
          <p:nvPr>
            <p:ph type="ftr" sz="quarter" idx="12"/>
          </p:nvPr>
        </p:nvSpPr>
        <p:spPr/>
        <p:txBody>
          <a:bodyPr/>
          <a:lstStyle/>
          <a:p>
            <a:r>
              <a:rPr lang="de-DE"/>
              <a:t>M. Brendel, LWH</a:t>
            </a:r>
          </a:p>
        </p:txBody>
      </p:sp>
      <p:sp>
        <p:nvSpPr>
          <p:cNvPr id="7" name="Foliennummernplatzhalter 6">
            <a:extLst>
              <a:ext uri="{FF2B5EF4-FFF2-40B4-BE49-F238E27FC236}">
                <a16:creationId xmlns:a16="http://schemas.microsoft.com/office/drawing/2014/main" id="{D4330D76-4947-4128-8E09-36A1388BD836}"/>
              </a:ext>
            </a:extLst>
          </p:cNvPr>
          <p:cNvSpPr>
            <a:spLocks noGrp="1"/>
          </p:cNvSpPr>
          <p:nvPr>
            <p:ph type="sldNum" sz="quarter" idx="5"/>
          </p:nvPr>
        </p:nvSpPr>
        <p:spPr/>
        <p:txBody>
          <a:bodyPr/>
          <a:lstStyle/>
          <a:p>
            <a:fld id="{892610BF-ECDF-47BE-B3B0-771C6705ABB8}" type="slidenum">
              <a:rPr lang="de-DE" smtClean="0"/>
              <a:t>37</a:t>
            </a:fld>
            <a:endParaRPr lang="de-DE"/>
          </a:p>
        </p:txBody>
      </p:sp>
    </p:spTree>
    <p:extLst>
      <p:ext uri="{BB962C8B-B14F-4D97-AF65-F5344CB8AC3E}">
        <p14:creationId xmlns:p14="http://schemas.microsoft.com/office/powerpoint/2010/main" val="1555297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lnSpc>
                <a:spcPct val="200000"/>
              </a:lnSpc>
              <a:buFont typeface="Arial" panose="020B0604020202020204" pitchFamily="34" charset="0"/>
              <a:buChar char="•"/>
            </a:pPr>
            <a:r>
              <a:rPr lang="de-DE"/>
              <a:t>Berechtigungs-Menü bei Android nicht einheitlich!</a:t>
            </a:r>
          </a:p>
          <a:p>
            <a:pPr marL="171450" marR="0" lvl="0" indent="-1714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lang="de-DE"/>
              <a:t>Video für Ios/Android: </a:t>
            </a:r>
            <a:r>
              <a:rPr lang="de-DE" sz="1200" b="1" u="sng">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3"/>
              </a:rPr>
              <a:t>https://www.youtube.com/watch?v=xG5JNRGCaU8</a:t>
            </a:r>
            <a:r>
              <a:rPr lang="de-DE" sz="1200" b="1">
                <a:latin typeface="Calibri" panose="020F0502020204030204" pitchFamily="34" charset="0"/>
                <a:ea typeface="Calibri" panose="020F0502020204030204" pitchFamily="34" charset="0"/>
                <a:cs typeface="Times New Roman" panose="02020603050405020304" pitchFamily="18" charset="0"/>
              </a:rPr>
              <a:t> </a:t>
            </a:r>
          </a:p>
          <a:p>
            <a:pPr marL="171450" indent="-171450">
              <a:lnSpc>
                <a:spcPct val="200000"/>
              </a:lnSpc>
              <a:buFont typeface="Arial" panose="020B0604020202020204" pitchFamily="34" charset="0"/>
              <a:buChar char="•"/>
            </a:pPr>
            <a:endParaRPr lang="de-DE"/>
          </a:p>
        </p:txBody>
      </p:sp>
      <p:sp>
        <p:nvSpPr>
          <p:cNvPr id="4" name="Kopfzeilenplatzhalter 3"/>
          <p:cNvSpPr>
            <a:spLocks noGrp="1"/>
          </p:cNvSpPr>
          <p:nvPr>
            <p:ph type="hdr" sz="quarter"/>
          </p:nvPr>
        </p:nvSpPr>
        <p:spPr/>
        <p:txBody>
          <a:bodyPr/>
          <a:lstStyle/>
          <a:p>
            <a:r>
              <a:rPr lang="de-DE"/>
              <a:t>Medienprävention Jg. 5/6 3stündig</a:t>
            </a:r>
          </a:p>
        </p:txBody>
      </p:sp>
      <p:sp>
        <p:nvSpPr>
          <p:cNvPr id="5" name="Datumsplatzhalter 4"/>
          <p:cNvSpPr>
            <a:spLocks noGrp="1"/>
          </p:cNvSpPr>
          <p:nvPr>
            <p:ph type="dt" idx="1"/>
          </p:nvPr>
        </p:nvSpPr>
        <p:spPr/>
        <p:txBody>
          <a:bodyPr/>
          <a:lstStyle/>
          <a:p>
            <a:fld id="{6082DDEF-1ADE-45A3-8FFA-534A7095245A}" type="datetime1">
              <a:rPr lang="de-DE" smtClean="0"/>
              <a:t>12.09.2024</a:t>
            </a:fld>
            <a:endParaRPr lang="de-DE"/>
          </a:p>
        </p:txBody>
      </p:sp>
      <p:sp>
        <p:nvSpPr>
          <p:cNvPr id="6" name="Fußzeilenplatzhalter 5"/>
          <p:cNvSpPr>
            <a:spLocks noGrp="1"/>
          </p:cNvSpPr>
          <p:nvPr>
            <p:ph type="ftr" sz="quarter" idx="4"/>
          </p:nvPr>
        </p:nvSpPr>
        <p:spPr/>
        <p:txBody>
          <a:bodyPr/>
          <a:lstStyle/>
          <a:p>
            <a:r>
              <a:rPr lang="de-DE"/>
              <a:t>M. Brendel, LWH</a:t>
            </a:r>
          </a:p>
        </p:txBody>
      </p:sp>
    </p:spTree>
    <p:extLst>
      <p:ext uri="{BB962C8B-B14F-4D97-AF65-F5344CB8AC3E}">
        <p14:creationId xmlns:p14="http://schemas.microsoft.com/office/powerpoint/2010/main" val="38786910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a:t>PAUSE</a:t>
            </a:r>
          </a:p>
        </p:txBody>
      </p:sp>
      <p:sp>
        <p:nvSpPr>
          <p:cNvPr id="4" name="Foliennummernplatzhalter 3"/>
          <p:cNvSpPr>
            <a:spLocks noGrp="1"/>
          </p:cNvSpPr>
          <p:nvPr>
            <p:ph type="sldNum" sz="quarter" idx="5"/>
          </p:nvPr>
        </p:nvSpPr>
        <p:spPr/>
        <p:txBody>
          <a:bodyPr/>
          <a:lstStyle/>
          <a:p>
            <a:fld id="{A1E83E70-D3D4-494B-B668-79254A1B97C3}" type="slidenum">
              <a:rPr lang="de-DE" smtClean="0"/>
              <a:t>39</a:t>
            </a:fld>
            <a:endParaRPr lang="de-DE"/>
          </a:p>
        </p:txBody>
      </p:sp>
    </p:spTree>
    <p:extLst>
      <p:ext uri="{BB962C8B-B14F-4D97-AF65-F5344CB8AC3E}">
        <p14:creationId xmlns:p14="http://schemas.microsoft.com/office/powerpoint/2010/main" val="26707229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a:t>Abschluss (5 Minuten)</a:t>
            </a:r>
          </a:p>
          <a:p>
            <a:pPr marL="171450" indent="-171450">
              <a:buFont typeface="Arial" panose="020B0604020202020204" pitchFamily="34" charset="0"/>
              <a:buChar char="•"/>
            </a:pPr>
            <a:r>
              <a:rPr lang="de-DE"/>
              <a:t>TN sollen 5 Sätze sagen, die sie aus der AG mitnehmen</a:t>
            </a:r>
          </a:p>
          <a:p>
            <a:pPr marL="171450" indent="-171450">
              <a:buFont typeface="Arial" panose="020B0604020202020204" pitchFamily="34" charset="0"/>
              <a:buChar char="•"/>
            </a:pPr>
            <a:r>
              <a:rPr lang="de-DE"/>
              <a:t>1) Welcher Satz ist euch hängengeblieben zum Thema „Algorithmus oder KI“?</a:t>
            </a:r>
          </a:p>
          <a:p>
            <a:pPr marL="171450" indent="-171450">
              <a:buFont typeface="Arial" panose="020B0604020202020204" pitchFamily="34" charset="0"/>
              <a:buChar char="•"/>
            </a:pPr>
            <a:r>
              <a:rPr lang="de-DE"/>
              <a:t>2) Warum haben Algorithmen viel Macht?</a:t>
            </a:r>
          </a:p>
          <a:p>
            <a:pPr marL="171450" indent="-171450">
              <a:buFont typeface="Arial" panose="020B0604020202020204" pitchFamily="34" charset="0"/>
              <a:buChar char="•"/>
            </a:pPr>
            <a:r>
              <a:rPr lang="de-DE"/>
              <a:t>3) Was ist das Problem an Filterblasen?</a:t>
            </a:r>
          </a:p>
          <a:p>
            <a:pPr marL="171450" indent="-171450">
              <a:buFont typeface="Arial" panose="020B0604020202020204" pitchFamily="34" charset="0"/>
              <a:buChar char="•"/>
            </a:pPr>
            <a:r>
              <a:rPr lang="de-DE"/>
              <a:t>4) Wie komme ich aus meiner Filterblase raus?</a:t>
            </a:r>
          </a:p>
          <a:p>
            <a:pPr marL="171450" indent="-171450">
              <a:buFont typeface="Arial" panose="020B0604020202020204" pitchFamily="34" charset="0"/>
              <a:buChar char="•"/>
            </a:pPr>
            <a:r>
              <a:rPr lang="de-DE"/>
              <a:t>5) Warum werden KIs häufig überschätzt</a:t>
            </a:r>
          </a:p>
        </p:txBody>
      </p:sp>
      <p:sp>
        <p:nvSpPr>
          <p:cNvPr id="4" name="Foliennummernplatzhalter 3"/>
          <p:cNvSpPr>
            <a:spLocks noGrp="1"/>
          </p:cNvSpPr>
          <p:nvPr>
            <p:ph type="sldNum" sz="quarter" idx="5"/>
          </p:nvPr>
        </p:nvSpPr>
        <p:spPr/>
        <p:txBody>
          <a:bodyPr/>
          <a:lstStyle/>
          <a:p>
            <a:fld id="{A1E83E70-D3D4-494B-B668-79254A1B97C3}" type="slidenum">
              <a:rPr lang="de-DE" smtClean="0"/>
              <a:t>40</a:t>
            </a:fld>
            <a:endParaRPr lang="de-DE"/>
          </a:p>
        </p:txBody>
      </p:sp>
    </p:spTree>
    <p:extLst>
      <p:ext uri="{BB962C8B-B14F-4D97-AF65-F5344CB8AC3E}">
        <p14:creationId xmlns:p14="http://schemas.microsoft.com/office/powerpoint/2010/main" val="30075638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0"/>
              <a:t>Frage 1/4</a:t>
            </a:r>
          </a:p>
        </p:txBody>
      </p:sp>
      <p:sp>
        <p:nvSpPr>
          <p:cNvPr id="4" name="Foliennummernplatzhalter 3"/>
          <p:cNvSpPr>
            <a:spLocks noGrp="1"/>
          </p:cNvSpPr>
          <p:nvPr>
            <p:ph type="sldNum" sz="quarter" idx="5"/>
          </p:nvPr>
        </p:nvSpPr>
        <p:spPr/>
        <p:txBody>
          <a:bodyPr/>
          <a:lstStyle/>
          <a:p>
            <a:fld id="{A1E83E70-D3D4-494B-B668-79254A1B97C3}" type="slidenum">
              <a:rPr lang="de-DE" smtClean="0"/>
              <a:t>4</a:t>
            </a:fld>
            <a:endParaRPr lang="de-DE"/>
          </a:p>
        </p:txBody>
      </p:sp>
    </p:spTree>
    <p:extLst>
      <p:ext uri="{BB962C8B-B14F-4D97-AF65-F5344CB8AC3E}">
        <p14:creationId xmlns:p14="http://schemas.microsoft.com/office/powerpoint/2010/main" val="44315865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a:t>PAUSE</a:t>
            </a:r>
          </a:p>
        </p:txBody>
      </p:sp>
      <p:sp>
        <p:nvSpPr>
          <p:cNvPr id="4" name="Foliennummernplatzhalter 3"/>
          <p:cNvSpPr>
            <a:spLocks noGrp="1"/>
          </p:cNvSpPr>
          <p:nvPr>
            <p:ph type="sldNum" sz="quarter" idx="5"/>
          </p:nvPr>
        </p:nvSpPr>
        <p:spPr/>
        <p:txBody>
          <a:bodyPr/>
          <a:lstStyle/>
          <a:p>
            <a:fld id="{A1E83E70-D3D4-494B-B668-79254A1B97C3}" type="slidenum">
              <a:rPr lang="de-DE" smtClean="0"/>
              <a:t>41</a:t>
            </a:fld>
            <a:endParaRPr lang="de-DE"/>
          </a:p>
        </p:txBody>
      </p:sp>
    </p:spTree>
    <p:extLst>
      <p:ext uri="{BB962C8B-B14F-4D97-AF65-F5344CB8AC3E}">
        <p14:creationId xmlns:p14="http://schemas.microsoft.com/office/powerpoint/2010/main" val="30423822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0"/>
              <a:t>2/5</a:t>
            </a:r>
          </a:p>
          <a:p>
            <a:endParaRPr lang="de-DE" b="0"/>
          </a:p>
          <a:p>
            <a:r>
              <a:rPr lang="de-DE" b="0"/>
              <a:t>- Richtig: Antwort c) 269 Mrd. USD bzw. 248 Mrd. EUR</a:t>
            </a:r>
          </a:p>
          <a:p>
            <a:r>
              <a:rPr lang="de-DE" b="0"/>
              <a:t>- entspricht 6x soviel Umsatz wie Nike (41 Mrd.), 11x so viel wie McDonald‘s (23 Mrd.)</a:t>
            </a:r>
          </a:p>
          <a:p>
            <a:r>
              <a:rPr lang="de-DE" b="0"/>
              <a:t>- Quellen: https://www.maximizemarketresearch.com/market-report/global-data-broker-market/55670, Statista </a:t>
            </a:r>
          </a:p>
          <a:p>
            <a:endParaRPr lang="de-DE" b="0"/>
          </a:p>
        </p:txBody>
      </p:sp>
      <p:sp>
        <p:nvSpPr>
          <p:cNvPr id="4" name="Foliennummernplatzhalter 3"/>
          <p:cNvSpPr>
            <a:spLocks noGrp="1"/>
          </p:cNvSpPr>
          <p:nvPr>
            <p:ph type="sldNum" sz="quarter" idx="5"/>
          </p:nvPr>
        </p:nvSpPr>
        <p:spPr/>
        <p:txBody>
          <a:bodyPr/>
          <a:lstStyle/>
          <a:p>
            <a:fld id="{A1E83E70-D3D4-494B-B668-79254A1B97C3}" type="slidenum">
              <a:rPr lang="de-DE" smtClean="0"/>
              <a:t>5</a:t>
            </a:fld>
            <a:endParaRPr lang="de-DE"/>
          </a:p>
        </p:txBody>
      </p:sp>
    </p:spTree>
    <p:extLst>
      <p:ext uri="{BB962C8B-B14F-4D97-AF65-F5344CB8AC3E}">
        <p14:creationId xmlns:p14="http://schemas.microsoft.com/office/powerpoint/2010/main" val="20118175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0"/>
              <a:t>3/4</a:t>
            </a:r>
          </a:p>
        </p:txBody>
      </p:sp>
      <p:sp>
        <p:nvSpPr>
          <p:cNvPr id="4" name="Foliennummernplatzhalter 3"/>
          <p:cNvSpPr>
            <a:spLocks noGrp="1"/>
          </p:cNvSpPr>
          <p:nvPr>
            <p:ph type="sldNum" sz="quarter" idx="5"/>
          </p:nvPr>
        </p:nvSpPr>
        <p:spPr/>
        <p:txBody>
          <a:bodyPr/>
          <a:lstStyle/>
          <a:p>
            <a:fld id="{A1E83E70-D3D4-494B-B668-79254A1B97C3}" type="slidenum">
              <a:rPr lang="de-DE" smtClean="0"/>
              <a:t>6</a:t>
            </a:fld>
            <a:endParaRPr lang="de-DE"/>
          </a:p>
        </p:txBody>
      </p:sp>
    </p:spTree>
    <p:extLst>
      <p:ext uri="{BB962C8B-B14F-4D97-AF65-F5344CB8AC3E}">
        <p14:creationId xmlns:p14="http://schemas.microsoft.com/office/powerpoint/2010/main" val="323247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0"/>
              <a:t>4/4</a:t>
            </a:r>
          </a:p>
        </p:txBody>
      </p:sp>
      <p:sp>
        <p:nvSpPr>
          <p:cNvPr id="4" name="Foliennummernplatzhalter 3"/>
          <p:cNvSpPr>
            <a:spLocks noGrp="1"/>
          </p:cNvSpPr>
          <p:nvPr>
            <p:ph type="sldNum" sz="quarter" idx="5"/>
          </p:nvPr>
        </p:nvSpPr>
        <p:spPr/>
        <p:txBody>
          <a:bodyPr/>
          <a:lstStyle/>
          <a:p>
            <a:fld id="{A1E83E70-D3D4-494B-B668-79254A1B97C3}" type="slidenum">
              <a:rPr lang="de-DE" smtClean="0"/>
              <a:t>7</a:t>
            </a:fld>
            <a:endParaRPr lang="de-DE"/>
          </a:p>
        </p:txBody>
      </p:sp>
    </p:spTree>
    <p:extLst>
      <p:ext uri="{BB962C8B-B14F-4D97-AF65-F5344CB8AC3E}">
        <p14:creationId xmlns:p14="http://schemas.microsoft.com/office/powerpoint/2010/main" val="22439474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0"/>
              <a:t>3/4</a:t>
            </a:r>
          </a:p>
        </p:txBody>
      </p:sp>
      <p:sp>
        <p:nvSpPr>
          <p:cNvPr id="4" name="Foliennummernplatzhalter 3"/>
          <p:cNvSpPr>
            <a:spLocks noGrp="1"/>
          </p:cNvSpPr>
          <p:nvPr>
            <p:ph type="sldNum" sz="quarter" idx="5"/>
          </p:nvPr>
        </p:nvSpPr>
        <p:spPr/>
        <p:txBody>
          <a:bodyPr/>
          <a:lstStyle/>
          <a:p>
            <a:fld id="{A1E83E70-D3D4-494B-B668-79254A1B97C3}" type="slidenum">
              <a:rPr lang="de-DE" smtClean="0"/>
              <a:t>8</a:t>
            </a:fld>
            <a:endParaRPr lang="de-DE"/>
          </a:p>
        </p:txBody>
      </p:sp>
    </p:spTree>
    <p:extLst>
      <p:ext uri="{BB962C8B-B14F-4D97-AF65-F5344CB8AC3E}">
        <p14:creationId xmlns:p14="http://schemas.microsoft.com/office/powerpoint/2010/main" val="27440273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1"/>
              <a:t>Einstieg: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a:t>geht hier um auf dem Handy gesammelte Daten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a:t>um die, von denen ihr wisst (selbst eingegeben)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a:t>aber auch um die, die die Apps selbst sammeln und weitergeben</a:t>
            </a:r>
          </a:p>
          <a:p>
            <a:pPr marL="171450" indent="-171450">
              <a:buFont typeface="Arial" panose="020B0604020202020204" pitchFamily="34" charset="0"/>
              <a:buChar char="•"/>
            </a:pPr>
            <a:endParaRPr lang="de-DE"/>
          </a:p>
        </p:txBody>
      </p:sp>
      <p:sp>
        <p:nvSpPr>
          <p:cNvPr id="4" name="Foliennummernplatzhalter 3"/>
          <p:cNvSpPr>
            <a:spLocks noGrp="1"/>
          </p:cNvSpPr>
          <p:nvPr>
            <p:ph type="sldNum" sz="quarter" idx="5"/>
          </p:nvPr>
        </p:nvSpPr>
        <p:spPr/>
        <p:txBody>
          <a:bodyPr/>
          <a:lstStyle/>
          <a:p>
            <a:fld id="{A1E83E70-D3D4-494B-B668-79254A1B97C3}" type="slidenum">
              <a:rPr lang="de-DE" smtClean="0"/>
              <a:t>9</a:t>
            </a:fld>
            <a:endParaRPr lang="de-DE"/>
          </a:p>
        </p:txBody>
      </p:sp>
    </p:spTree>
    <p:extLst>
      <p:ext uri="{BB962C8B-B14F-4D97-AF65-F5344CB8AC3E}">
        <p14:creationId xmlns:p14="http://schemas.microsoft.com/office/powerpoint/2010/main" val="21698326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BAB531-2370-5A5A-9502-86DBCB8CA0D5}"/>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10B08833-1C34-909E-8EC5-2D785EAF35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80E02966-06B4-E5E5-D41B-A0035234D219}"/>
              </a:ext>
            </a:extLst>
          </p:cNvPr>
          <p:cNvSpPr>
            <a:spLocks noGrp="1"/>
          </p:cNvSpPr>
          <p:nvPr>
            <p:ph type="dt" sz="half" idx="10"/>
          </p:nvPr>
        </p:nvSpPr>
        <p:spPr/>
        <p:txBody>
          <a:bodyPr/>
          <a:lstStyle/>
          <a:p>
            <a:fld id="{58426942-6101-734B-B8EA-55CC50E5B987}" type="datetimeFigureOut">
              <a:rPr lang="de-DE" smtClean="0"/>
              <a:t>12.09.2024</a:t>
            </a:fld>
            <a:endParaRPr lang="de-DE"/>
          </a:p>
        </p:txBody>
      </p:sp>
      <p:sp>
        <p:nvSpPr>
          <p:cNvPr id="5" name="Fußzeilenplatzhalter 4">
            <a:extLst>
              <a:ext uri="{FF2B5EF4-FFF2-40B4-BE49-F238E27FC236}">
                <a16:creationId xmlns:a16="http://schemas.microsoft.com/office/drawing/2014/main" id="{DB7D7FDA-F7AE-34D1-A956-9928B220E43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2A45FE4-EDE9-9D16-F621-55A0FA16B204}"/>
              </a:ext>
            </a:extLst>
          </p:cNvPr>
          <p:cNvSpPr>
            <a:spLocks noGrp="1"/>
          </p:cNvSpPr>
          <p:nvPr>
            <p:ph type="sldNum" sz="quarter" idx="12"/>
          </p:nvPr>
        </p:nvSpPr>
        <p:spPr/>
        <p:txBody>
          <a:bodyPr/>
          <a:lstStyle/>
          <a:p>
            <a:fld id="{0D3EFD43-511C-8641-9F70-36179AC4BCBE}" type="slidenum">
              <a:rPr lang="de-DE" smtClean="0"/>
              <a:t>‹Nr.›</a:t>
            </a:fld>
            <a:endParaRPr lang="de-DE"/>
          </a:p>
        </p:txBody>
      </p:sp>
    </p:spTree>
    <p:extLst>
      <p:ext uri="{BB962C8B-B14F-4D97-AF65-F5344CB8AC3E}">
        <p14:creationId xmlns:p14="http://schemas.microsoft.com/office/powerpoint/2010/main" val="1595879085"/>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95FED-3476-68FA-26C3-74EB08088707}"/>
              </a:ext>
            </a:extLst>
          </p:cNvPr>
          <p:cNvSpPr>
            <a:spLocks noGrp="1"/>
          </p:cNvSpPr>
          <p:nvPr>
            <p:ph type="title" hasCustomPrompt="1"/>
          </p:nvPr>
        </p:nvSpPr>
        <p:spPr>
          <a:xfrm>
            <a:off x="2596283" y="177884"/>
            <a:ext cx="8429069" cy="1325563"/>
          </a:xfrm>
          <a:noFill/>
          <a:ln>
            <a:noFill/>
          </a:ln>
        </p:spPr>
        <p:txBody>
          <a:bodyPr>
            <a:normAutofit/>
          </a:bodyPr>
          <a:lstStyle>
            <a:lvl1pPr algn="l">
              <a:defRPr sz="3600">
                <a:ln>
                  <a:noFill/>
                </a:ln>
                <a:solidFill>
                  <a:srgbClr val="3D2277"/>
                </a:solidFill>
              </a:defRPr>
            </a:lvl1pPr>
          </a:lstStyle>
          <a:p>
            <a:r>
              <a:rPr lang="de-DE"/>
              <a:t>MASTERTITELFORMAT BEARBEITEN</a:t>
            </a:r>
          </a:p>
        </p:txBody>
      </p:sp>
      <p:sp>
        <p:nvSpPr>
          <p:cNvPr id="3" name="Inhaltsplatzhalter 2">
            <a:extLst>
              <a:ext uri="{FF2B5EF4-FFF2-40B4-BE49-F238E27FC236}">
                <a16:creationId xmlns:a16="http://schemas.microsoft.com/office/drawing/2014/main" id="{3833FDB8-3679-556A-09F0-764934F62376}"/>
              </a:ext>
            </a:extLst>
          </p:cNvPr>
          <p:cNvSpPr>
            <a:spLocks noGrp="1"/>
          </p:cNvSpPr>
          <p:nvPr>
            <p:ph idx="1"/>
          </p:nvPr>
        </p:nvSpPr>
        <p:spPr>
          <a:xfrm>
            <a:off x="841058" y="1975945"/>
            <a:ext cx="10260496" cy="4201018"/>
          </a:xfrm>
        </p:spPr>
        <p:txBody>
          <a:bodyPr>
            <a:normAutofit/>
          </a:bodyPr>
          <a:lstStyle>
            <a:lvl1pPr marL="228600" indent="-228600">
              <a:buClr>
                <a:srgbClr val="FEF54C"/>
              </a:buClr>
              <a:buSzPct val="60000"/>
              <a:buFont typeface="Wingdings" panose="05000000000000000000" pitchFamily="2" charset="2"/>
              <a:buChar char="l"/>
              <a:defRPr sz="3200" b="0">
                <a:latin typeface="Brother 1816" pitchFamily="50" charset="0"/>
              </a:defRPr>
            </a:lvl1pPr>
            <a:lvl2pPr marL="685800" indent="-228600">
              <a:buClr>
                <a:srgbClr val="FEF54C"/>
              </a:buClr>
              <a:buSzPct val="60000"/>
              <a:buFont typeface="Wingdings" panose="05000000000000000000" pitchFamily="2" charset="2"/>
              <a:buChar char="l"/>
              <a:defRPr sz="2800" b="0">
                <a:latin typeface="Brother 1816" pitchFamily="50" charset="0"/>
              </a:defRPr>
            </a:lvl2pPr>
            <a:lvl3pPr marL="1143000" indent="-228600">
              <a:buClr>
                <a:srgbClr val="FEF54C"/>
              </a:buClr>
              <a:buSzPct val="60000"/>
              <a:buFont typeface="Wingdings" panose="05000000000000000000" pitchFamily="2" charset="2"/>
              <a:buChar char="l"/>
              <a:defRPr sz="2400" b="0">
                <a:latin typeface="Brother 1816" pitchFamily="50" charset="0"/>
              </a:defRPr>
            </a:lvl3pPr>
            <a:lvl4pPr marL="1600200" indent="-228600">
              <a:buClr>
                <a:srgbClr val="FEF54C"/>
              </a:buClr>
              <a:buSzPct val="60000"/>
              <a:buFont typeface="Wingdings" panose="05000000000000000000" pitchFamily="2" charset="2"/>
              <a:buChar char="l"/>
              <a:defRPr sz="2000" b="0">
                <a:latin typeface="Brother 1816" pitchFamily="50" charset="0"/>
              </a:defRPr>
            </a:lvl4pPr>
            <a:lvl5pPr marL="2057400" indent="-228600">
              <a:buClr>
                <a:srgbClr val="FEF54C"/>
              </a:buClr>
              <a:buSzPct val="60000"/>
              <a:buFont typeface="Wingdings" panose="05000000000000000000" pitchFamily="2" charset="2"/>
              <a:buChar char="l"/>
              <a:defRPr sz="2000" b="0">
                <a:latin typeface="Brother 1816" pitchFamily="50"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1572343-EA28-BFD0-D879-1F3429C6F436}"/>
              </a:ext>
            </a:extLst>
          </p:cNvPr>
          <p:cNvSpPr>
            <a:spLocks noGrp="1"/>
          </p:cNvSpPr>
          <p:nvPr>
            <p:ph type="dt" sz="half" idx="10"/>
          </p:nvPr>
        </p:nvSpPr>
        <p:spPr/>
        <p:txBody>
          <a:bodyPr/>
          <a:lstStyle/>
          <a:p>
            <a:fld id="{58426942-6101-734B-B8EA-55CC50E5B987}" type="datetimeFigureOut">
              <a:rPr lang="de-DE" smtClean="0"/>
              <a:t>12.09.2024</a:t>
            </a:fld>
            <a:endParaRPr lang="de-DE"/>
          </a:p>
        </p:txBody>
      </p:sp>
      <p:sp>
        <p:nvSpPr>
          <p:cNvPr id="5" name="Fußzeilenplatzhalter 4">
            <a:extLst>
              <a:ext uri="{FF2B5EF4-FFF2-40B4-BE49-F238E27FC236}">
                <a16:creationId xmlns:a16="http://schemas.microsoft.com/office/drawing/2014/main" id="{1802B49F-E1AA-25A6-3961-B889E9025EA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5141625-1533-B965-4BCC-82C4539A5BED}"/>
              </a:ext>
            </a:extLst>
          </p:cNvPr>
          <p:cNvSpPr>
            <a:spLocks noGrp="1"/>
          </p:cNvSpPr>
          <p:nvPr>
            <p:ph type="sldNum" sz="quarter" idx="12"/>
          </p:nvPr>
        </p:nvSpPr>
        <p:spPr/>
        <p:txBody>
          <a:bodyPr/>
          <a:lstStyle/>
          <a:p>
            <a:fld id="{0D3EFD43-511C-8641-9F70-36179AC4BCBE}" type="slidenum">
              <a:rPr lang="de-DE" smtClean="0"/>
              <a:t>‹Nr.›</a:t>
            </a:fld>
            <a:endParaRPr lang="de-DE"/>
          </a:p>
        </p:txBody>
      </p:sp>
    </p:spTree>
    <p:extLst>
      <p:ext uri="{BB962C8B-B14F-4D97-AF65-F5344CB8AC3E}">
        <p14:creationId xmlns:p14="http://schemas.microsoft.com/office/powerpoint/2010/main" val="3705930314"/>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8F3D4D-E517-E5EB-87C8-1644CD00BE74}"/>
              </a:ext>
            </a:extLst>
          </p:cNvPr>
          <p:cNvSpPr>
            <a:spLocks noGrp="1"/>
          </p:cNvSpPr>
          <p:nvPr>
            <p:ph type="title" hasCustomPrompt="1"/>
          </p:nvPr>
        </p:nvSpPr>
        <p:spPr>
          <a:xfrm>
            <a:off x="831850" y="1709738"/>
            <a:ext cx="10515600" cy="2852737"/>
          </a:xfrm>
        </p:spPr>
        <p:txBody>
          <a:bodyPr anchor="b">
            <a:normAutofit/>
          </a:bodyPr>
          <a:lstStyle>
            <a:lvl1pPr>
              <a:defRPr sz="5400"/>
            </a:lvl1pPr>
          </a:lstStyle>
          <a:p>
            <a:r>
              <a:rPr lang="de-DE"/>
              <a:t>MASTERTITELFORMAT BEARBEITEN</a:t>
            </a:r>
          </a:p>
        </p:txBody>
      </p:sp>
      <p:sp>
        <p:nvSpPr>
          <p:cNvPr id="3" name="Textplatzhalter 2">
            <a:extLst>
              <a:ext uri="{FF2B5EF4-FFF2-40B4-BE49-F238E27FC236}">
                <a16:creationId xmlns:a16="http://schemas.microsoft.com/office/drawing/2014/main" id="{EAE86B91-6E49-A712-5905-DA5EDE01CB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FA0A7DDF-918E-8D2A-0D1D-0709772C2FF0}"/>
              </a:ext>
            </a:extLst>
          </p:cNvPr>
          <p:cNvSpPr>
            <a:spLocks noGrp="1"/>
          </p:cNvSpPr>
          <p:nvPr>
            <p:ph type="dt" sz="half" idx="10"/>
          </p:nvPr>
        </p:nvSpPr>
        <p:spPr/>
        <p:txBody>
          <a:bodyPr/>
          <a:lstStyle/>
          <a:p>
            <a:fld id="{58426942-6101-734B-B8EA-55CC50E5B987}" type="datetimeFigureOut">
              <a:rPr lang="de-DE" smtClean="0"/>
              <a:t>12.09.2024</a:t>
            </a:fld>
            <a:endParaRPr lang="de-DE"/>
          </a:p>
        </p:txBody>
      </p:sp>
      <p:sp>
        <p:nvSpPr>
          <p:cNvPr id="5" name="Fußzeilenplatzhalter 4">
            <a:extLst>
              <a:ext uri="{FF2B5EF4-FFF2-40B4-BE49-F238E27FC236}">
                <a16:creationId xmlns:a16="http://schemas.microsoft.com/office/drawing/2014/main" id="{78D859DF-EFC7-19C9-EAB1-7BE93072905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6EAC2F1-74B7-E9E1-4C7F-2C881F15999F}"/>
              </a:ext>
            </a:extLst>
          </p:cNvPr>
          <p:cNvSpPr>
            <a:spLocks noGrp="1"/>
          </p:cNvSpPr>
          <p:nvPr>
            <p:ph type="sldNum" sz="quarter" idx="12"/>
          </p:nvPr>
        </p:nvSpPr>
        <p:spPr/>
        <p:txBody>
          <a:bodyPr/>
          <a:lstStyle/>
          <a:p>
            <a:fld id="{0D3EFD43-511C-8641-9F70-36179AC4BCBE}" type="slidenum">
              <a:rPr lang="de-DE" smtClean="0"/>
              <a:t>‹Nr.›</a:t>
            </a:fld>
            <a:endParaRPr lang="de-DE"/>
          </a:p>
        </p:txBody>
      </p:sp>
    </p:spTree>
    <p:extLst>
      <p:ext uri="{BB962C8B-B14F-4D97-AF65-F5344CB8AC3E}">
        <p14:creationId xmlns:p14="http://schemas.microsoft.com/office/powerpoint/2010/main" val="290240469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50B47367-A1E2-4BBA-2291-D1362C61CCC9}"/>
              </a:ext>
            </a:extLst>
          </p:cNvPr>
          <p:cNvSpPr>
            <a:spLocks noGrp="1"/>
          </p:cNvSpPr>
          <p:nvPr>
            <p:ph sz="half" idx="1"/>
          </p:nvPr>
        </p:nvSpPr>
        <p:spPr>
          <a:xfrm>
            <a:off x="838200" y="1755228"/>
            <a:ext cx="5181600" cy="442173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E1231A55-DD88-0E82-D099-D2B94442F03A}"/>
              </a:ext>
            </a:extLst>
          </p:cNvPr>
          <p:cNvSpPr>
            <a:spLocks noGrp="1"/>
          </p:cNvSpPr>
          <p:nvPr>
            <p:ph sz="half" idx="2"/>
          </p:nvPr>
        </p:nvSpPr>
        <p:spPr>
          <a:xfrm>
            <a:off x="6172200" y="1755228"/>
            <a:ext cx="5181600" cy="442173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682ED8AF-53A1-5012-5713-26356E689ED0}"/>
              </a:ext>
            </a:extLst>
          </p:cNvPr>
          <p:cNvSpPr>
            <a:spLocks noGrp="1"/>
          </p:cNvSpPr>
          <p:nvPr>
            <p:ph type="dt" sz="half" idx="10"/>
          </p:nvPr>
        </p:nvSpPr>
        <p:spPr/>
        <p:txBody>
          <a:bodyPr/>
          <a:lstStyle/>
          <a:p>
            <a:fld id="{58426942-6101-734B-B8EA-55CC50E5B987}" type="datetimeFigureOut">
              <a:rPr lang="de-DE" smtClean="0"/>
              <a:t>12.09.2024</a:t>
            </a:fld>
            <a:endParaRPr lang="de-DE"/>
          </a:p>
        </p:txBody>
      </p:sp>
      <p:sp>
        <p:nvSpPr>
          <p:cNvPr id="6" name="Fußzeilenplatzhalter 5">
            <a:extLst>
              <a:ext uri="{FF2B5EF4-FFF2-40B4-BE49-F238E27FC236}">
                <a16:creationId xmlns:a16="http://schemas.microsoft.com/office/drawing/2014/main" id="{CC14A6D8-8CCF-5E81-C927-C36BDB580DE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BCA62499-67A4-A7CC-D25F-FF866576A017}"/>
              </a:ext>
            </a:extLst>
          </p:cNvPr>
          <p:cNvSpPr>
            <a:spLocks noGrp="1"/>
          </p:cNvSpPr>
          <p:nvPr>
            <p:ph type="sldNum" sz="quarter" idx="12"/>
          </p:nvPr>
        </p:nvSpPr>
        <p:spPr/>
        <p:txBody>
          <a:bodyPr/>
          <a:lstStyle/>
          <a:p>
            <a:fld id="{0D3EFD43-511C-8641-9F70-36179AC4BCBE}" type="slidenum">
              <a:rPr lang="de-DE" smtClean="0"/>
              <a:t>‹Nr.›</a:t>
            </a:fld>
            <a:endParaRPr lang="de-DE"/>
          </a:p>
        </p:txBody>
      </p:sp>
      <p:sp>
        <p:nvSpPr>
          <p:cNvPr id="9" name="Titel 1">
            <a:extLst>
              <a:ext uri="{FF2B5EF4-FFF2-40B4-BE49-F238E27FC236}">
                <a16:creationId xmlns:a16="http://schemas.microsoft.com/office/drawing/2014/main" id="{E74E71E1-F090-4A54-63DC-8AD12EBE782C}"/>
              </a:ext>
            </a:extLst>
          </p:cNvPr>
          <p:cNvSpPr>
            <a:spLocks noGrp="1"/>
          </p:cNvSpPr>
          <p:nvPr>
            <p:ph type="title" hasCustomPrompt="1"/>
          </p:nvPr>
        </p:nvSpPr>
        <p:spPr>
          <a:xfrm>
            <a:off x="2596283" y="198904"/>
            <a:ext cx="8429069" cy="1325563"/>
          </a:xfrm>
        </p:spPr>
        <p:txBody>
          <a:bodyPr>
            <a:normAutofit/>
          </a:bodyPr>
          <a:lstStyle>
            <a:lvl1pPr algn="l">
              <a:defRPr sz="4400">
                <a:solidFill>
                  <a:srgbClr val="3D2277"/>
                </a:solidFill>
              </a:defRPr>
            </a:lvl1pPr>
          </a:lstStyle>
          <a:p>
            <a:r>
              <a:rPr lang="de-DE"/>
              <a:t>MASTERTITELFORMAT BEARBEITEN</a:t>
            </a:r>
          </a:p>
        </p:txBody>
      </p:sp>
    </p:spTree>
    <p:extLst>
      <p:ext uri="{BB962C8B-B14F-4D97-AF65-F5344CB8AC3E}">
        <p14:creationId xmlns:p14="http://schemas.microsoft.com/office/powerpoint/2010/main" val="98221997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78A8474-787C-8385-4B3B-6D2DBC2D8611}"/>
              </a:ext>
            </a:extLst>
          </p:cNvPr>
          <p:cNvSpPr>
            <a:spLocks noGrp="1"/>
          </p:cNvSpPr>
          <p:nvPr>
            <p:ph type="body" idx="1"/>
          </p:nvPr>
        </p:nvSpPr>
        <p:spPr>
          <a:xfrm>
            <a:off x="838200" y="1524467"/>
            <a:ext cx="5157787" cy="74739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B1A139EB-EB91-F209-61AF-03F3C1566C7F}"/>
              </a:ext>
            </a:extLst>
          </p:cNvPr>
          <p:cNvSpPr>
            <a:spLocks noGrp="1"/>
          </p:cNvSpPr>
          <p:nvPr>
            <p:ph sz="half" idx="2"/>
          </p:nvPr>
        </p:nvSpPr>
        <p:spPr>
          <a:xfrm>
            <a:off x="839788" y="2406869"/>
            <a:ext cx="5157787" cy="378279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F54D8088-69CA-A4C5-FF78-2E8FC217F463}"/>
              </a:ext>
            </a:extLst>
          </p:cNvPr>
          <p:cNvSpPr>
            <a:spLocks noGrp="1"/>
          </p:cNvSpPr>
          <p:nvPr>
            <p:ph type="body" sz="quarter" idx="3"/>
          </p:nvPr>
        </p:nvSpPr>
        <p:spPr>
          <a:xfrm>
            <a:off x="6170612" y="1524467"/>
            <a:ext cx="5183188" cy="74739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DFBDF62B-CE27-3D33-A326-297F2F1AB8B4}"/>
              </a:ext>
            </a:extLst>
          </p:cNvPr>
          <p:cNvSpPr>
            <a:spLocks noGrp="1"/>
          </p:cNvSpPr>
          <p:nvPr>
            <p:ph sz="quarter" idx="4"/>
          </p:nvPr>
        </p:nvSpPr>
        <p:spPr>
          <a:xfrm>
            <a:off x="6172200" y="2406869"/>
            <a:ext cx="5183188" cy="378279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7EA12992-0E91-8CEE-9223-709390E8C4E4}"/>
              </a:ext>
            </a:extLst>
          </p:cNvPr>
          <p:cNvSpPr>
            <a:spLocks noGrp="1"/>
          </p:cNvSpPr>
          <p:nvPr>
            <p:ph type="dt" sz="half" idx="10"/>
          </p:nvPr>
        </p:nvSpPr>
        <p:spPr/>
        <p:txBody>
          <a:bodyPr/>
          <a:lstStyle/>
          <a:p>
            <a:fld id="{58426942-6101-734B-B8EA-55CC50E5B987}" type="datetimeFigureOut">
              <a:rPr lang="de-DE" smtClean="0"/>
              <a:t>12.09.2024</a:t>
            </a:fld>
            <a:endParaRPr lang="de-DE"/>
          </a:p>
        </p:txBody>
      </p:sp>
      <p:sp>
        <p:nvSpPr>
          <p:cNvPr id="8" name="Fußzeilenplatzhalter 7">
            <a:extLst>
              <a:ext uri="{FF2B5EF4-FFF2-40B4-BE49-F238E27FC236}">
                <a16:creationId xmlns:a16="http://schemas.microsoft.com/office/drawing/2014/main" id="{09B9EC4E-19E5-EE0C-7A24-5A9BB039F66C}"/>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51B9C6DE-6982-A68B-5824-E7DCE74D09DF}"/>
              </a:ext>
            </a:extLst>
          </p:cNvPr>
          <p:cNvSpPr>
            <a:spLocks noGrp="1"/>
          </p:cNvSpPr>
          <p:nvPr>
            <p:ph type="sldNum" sz="quarter" idx="12"/>
          </p:nvPr>
        </p:nvSpPr>
        <p:spPr/>
        <p:txBody>
          <a:bodyPr/>
          <a:lstStyle/>
          <a:p>
            <a:fld id="{0D3EFD43-511C-8641-9F70-36179AC4BCBE}" type="slidenum">
              <a:rPr lang="de-DE" smtClean="0"/>
              <a:t>‹Nr.›</a:t>
            </a:fld>
            <a:endParaRPr lang="de-DE"/>
          </a:p>
        </p:txBody>
      </p:sp>
      <p:sp>
        <p:nvSpPr>
          <p:cNvPr id="10" name="Titel 1">
            <a:extLst>
              <a:ext uri="{FF2B5EF4-FFF2-40B4-BE49-F238E27FC236}">
                <a16:creationId xmlns:a16="http://schemas.microsoft.com/office/drawing/2014/main" id="{F3AF6E52-EE46-06E3-65CF-B28E767AA569}"/>
              </a:ext>
            </a:extLst>
          </p:cNvPr>
          <p:cNvSpPr>
            <a:spLocks noGrp="1"/>
          </p:cNvSpPr>
          <p:nvPr>
            <p:ph type="title" hasCustomPrompt="1"/>
          </p:nvPr>
        </p:nvSpPr>
        <p:spPr>
          <a:xfrm>
            <a:off x="2596283" y="198904"/>
            <a:ext cx="8429069" cy="1325563"/>
          </a:xfrm>
        </p:spPr>
        <p:txBody>
          <a:bodyPr>
            <a:normAutofit/>
          </a:bodyPr>
          <a:lstStyle>
            <a:lvl1pPr algn="r">
              <a:defRPr sz="4400">
                <a:solidFill>
                  <a:srgbClr val="3D2277"/>
                </a:solidFill>
              </a:defRPr>
            </a:lvl1pPr>
          </a:lstStyle>
          <a:p>
            <a:r>
              <a:rPr lang="de-DE"/>
              <a:t>MASTERTITELFORMAT BEARBEITEN</a:t>
            </a:r>
          </a:p>
        </p:txBody>
      </p:sp>
    </p:spTree>
    <p:extLst>
      <p:ext uri="{BB962C8B-B14F-4D97-AF65-F5344CB8AC3E}">
        <p14:creationId xmlns:p14="http://schemas.microsoft.com/office/powerpoint/2010/main" val="2039756819"/>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293FBE-6F6F-B9FE-18D5-A29AEE24C349}"/>
              </a:ext>
            </a:extLst>
          </p:cNvPr>
          <p:cNvSpPr>
            <a:spLocks noGrp="1"/>
          </p:cNvSpPr>
          <p:nvPr>
            <p:ph type="title" hasCustomPrompt="1"/>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D48E8C1C-0A84-6A46-DA65-9075D249881E}"/>
              </a:ext>
            </a:extLst>
          </p:cNvPr>
          <p:cNvSpPr>
            <a:spLocks noGrp="1"/>
          </p:cNvSpPr>
          <p:nvPr>
            <p:ph type="dt" sz="half" idx="10"/>
          </p:nvPr>
        </p:nvSpPr>
        <p:spPr/>
        <p:txBody>
          <a:bodyPr/>
          <a:lstStyle/>
          <a:p>
            <a:fld id="{58426942-6101-734B-B8EA-55CC50E5B987}" type="datetimeFigureOut">
              <a:rPr lang="de-DE" smtClean="0"/>
              <a:t>12.09.2024</a:t>
            </a:fld>
            <a:endParaRPr lang="de-DE"/>
          </a:p>
        </p:txBody>
      </p:sp>
      <p:sp>
        <p:nvSpPr>
          <p:cNvPr id="4" name="Fußzeilenplatzhalter 3">
            <a:extLst>
              <a:ext uri="{FF2B5EF4-FFF2-40B4-BE49-F238E27FC236}">
                <a16:creationId xmlns:a16="http://schemas.microsoft.com/office/drawing/2014/main" id="{22FC9A44-C604-A690-35A3-D5E56D5A8418}"/>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7F99676E-0ED4-0F0C-E3BE-6C091F38C89A}"/>
              </a:ext>
            </a:extLst>
          </p:cNvPr>
          <p:cNvSpPr>
            <a:spLocks noGrp="1"/>
          </p:cNvSpPr>
          <p:nvPr>
            <p:ph type="sldNum" sz="quarter" idx="12"/>
          </p:nvPr>
        </p:nvSpPr>
        <p:spPr/>
        <p:txBody>
          <a:bodyPr/>
          <a:lstStyle/>
          <a:p>
            <a:fld id="{0D3EFD43-511C-8641-9F70-36179AC4BCBE}" type="slidenum">
              <a:rPr lang="de-DE" smtClean="0"/>
              <a:t>‹Nr.›</a:t>
            </a:fld>
            <a:endParaRPr lang="de-DE"/>
          </a:p>
        </p:txBody>
      </p:sp>
    </p:spTree>
    <p:extLst>
      <p:ext uri="{BB962C8B-B14F-4D97-AF65-F5344CB8AC3E}">
        <p14:creationId xmlns:p14="http://schemas.microsoft.com/office/powerpoint/2010/main" val="2000972269"/>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4E53A53-408E-8FED-85EB-8918D7FACB8D}"/>
              </a:ext>
            </a:extLst>
          </p:cNvPr>
          <p:cNvSpPr>
            <a:spLocks noGrp="1"/>
          </p:cNvSpPr>
          <p:nvPr>
            <p:ph type="dt" sz="half" idx="10"/>
          </p:nvPr>
        </p:nvSpPr>
        <p:spPr/>
        <p:txBody>
          <a:bodyPr/>
          <a:lstStyle/>
          <a:p>
            <a:fld id="{58426942-6101-734B-B8EA-55CC50E5B987}" type="datetimeFigureOut">
              <a:rPr lang="de-DE" smtClean="0"/>
              <a:t>12.09.2024</a:t>
            </a:fld>
            <a:endParaRPr lang="de-DE"/>
          </a:p>
        </p:txBody>
      </p:sp>
      <p:sp>
        <p:nvSpPr>
          <p:cNvPr id="3" name="Fußzeilenplatzhalter 2">
            <a:extLst>
              <a:ext uri="{FF2B5EF4-FFF2-40B4-BE49-F238E27FC236}">
                <a16:creationId xmlns:a16="http://schemas.microsoft.com/office/drawing/2014/main" id="{27F881EE-A5F2-D939-A6F9-ACD500BBBA3B}"/>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9060E922-A2E9-4938-9FC4-FA6F9BB4135D}"/>
              </a:ext>
            </a:extLst>
          </p:cNvPr>
          <p:cNvSpPr>
            <a:spLocks noGrp="1"/>
          </p:cNvSpPr>
          <p:nvPr>
            <p:ph type="sldNum" sz="quarter" idx="12"/>
          </p:nvPr>
        </p:nvSpPr>
        <p:spPr/>
        <p:txBody>
          <a:bodyPr/>
          <a:lstStyle/>
          <a:p>
            <a:fld id="{0D3EFD43-511C-8641-9F70-36179AC4BCBE}" type="slidenum">
              <a:rPr lang="de-DE" smtClean="0"/>
              <a:t>‹Nr.›</a:t>
            </a:fld>
            <a:endParaRPr lang="de-DE"/>
          </a:p>
        </p:txBody>
      </p:sp>
    </p:spTree>
    <p:extLst>
      <p:ext uri="{BB962C8B-B14F-4D97-AF65-F5344CB8AC3E}">
        <p14:creationId xmlns:p14="http://schemas.microsoft.com/office/powerpoint/2010/main" val="3640690834"/>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0D2891-6807-0079-4EBB-44B910E06F41}"/>
              </a:ext>
            </a:extLst>
          </p:cNvPr>
          <p:cNvSpPr>
            <a:spLocks noGrp="1"/>
          </p:cNvSpPr>
          <p:nvPr>
            <p:ph type="title" hasCustomPrompt="1"/>
          </p:nvPr>
        </p:nvSpPr>
        <p:spPr>
          <a:xfrm>
            <a:off x="839788" y="1452880"/>
            <a:ext cx="3932237" cy="120396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02EC2DF0-E589-D5BB-5AF1-94AD376D13C9}"/>
              </a:ext>
            </a:extLst>
          </p:cNvPr>
          <p:cNvSpPr>
            <a:spLocks noGrp="1"/>
          </p:cNvSpPr>
          <p:nvPr>
            <p:ph idx="1"/>
          </p:nvPr>
        </p:nvSpPr>
        <p:spPr>
          <a:xfrm>
            <a:off x="5180012" y="1452881"/>
            <a:ext cx="6172200" cy="441610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1B548203-96B0-D9A4-751F-36C46CD2F7D6}"/>
              </a:ext>
            </a:extLst>
          </p:cNvPr>
          <p:cNvSpPr>
            <a:spLocks noGrp="1"/>
          </p:cNvSpPr>
          <p:nvPr>
            <p:ph type="body" sz="half" idx="2"/>
          </p:nvPr>
        </p:nvSpPr>
        <p:spPr>
          <a:xfrm>
            <a:off x="839788" y="3001222"/>
            <a:ext cx="3932237" cy="286776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0B1A636B-5BF8-FD35-DB29-2E3DDC14D69D}"/>
              </a:ext>
            </a:extLst>
          </p:cNvPr>
          <p:cNvSpPr>
            <a:spLocks noGrp="1"/>
          </p:cNvSpPr>
          <p:nvPr>
            <p:ph type="dt" sz="half" idx="10"/>
          </p:nvPr>
        </p:nvSpPr>
        <p:spPr/>
        <p:txBody>
          <a:bodyPr/>
          <a:lstStyle/>
          <a:p>
            <a:fld id="{58426942-6101-734B-B8EA-55CC50E5B987}" type="datetimeFigureOut">
              <a:rPr lang="de-DE" smtClean="0"/>
              <a:t>12.09.2024</a:t>
            </a:fld>
            <a:endParaRPr lang="de-DE"/>
          </a:p>
        </p:txBody>
      </p:sp>
      <p:sp>
        <p:nvSpPr>
          <p:cNvPr id="6" name="Fußzeilenplatzhalter 5">
            <a:extLst>
              <a:ext uri="{FF2B5EF4-FFF2-40B4-BE49-F238E27FC236}">
                <a16:creationId xmlns:a16="http://schemas.microsoft.com/office/drawing/2014/main" id="{C13F3952-34E9-8473-6747-2BF4966BB75E}"/>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8C35355-182B-CB5E-F7D4-D073C0234585}"/>
              </a:ext>
            </a:extLst>
          </p:cNvPr>
          <p:cNvSpPr>
            <a:spLocks noGrp="1"/>
          </p:cNvSpPr>
          <p:nvPr>
            <p:ph type="sldNum" sz="quarter" idx="12"/>
          </p:nvPr>
        </p:nvSpPr>
        <p:spPr/>
        <p:txBody>
          <a:bodyPr/>
          <a:lstStyle/>
          <a:p>
            <a:fld id="{0D3EFD43-511C-8641-9F70-36179AC4BCBE}" type="slidenum">
              <a:rPr lang="de-DE" smtClean="0"/>
              <a:t>‹Nr.›</a:t>
            </a:fld>
            <a:endParaRPr lang="de-DE"/>
          </a:p>
        </p:txBody>
      </p:sp>
    </p:spTree>
    <p:extLst>
      <p:ext uri="{BB962C8B-B14F-4D97-AF65-F5344CB8AC3E}">
        <p14:creationId xmlns:p14="http://schemas.microsoft.com/office/powerpoint/2010/main" val="4030196224"/>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F2C99A-DE31-B386-68D0-493C6F05E2B8}"/>
              </a:ext>
            </a:extLst>
          </p:cNvPr>
          <p:cNvSpPr>
            <a:spLocks noGrp="1"/>
          </p:cNvSpPr>
          <p:nvPr>
            <p:ph type="title" hasCustomPrompt="1"/>
          </p:nvPr>
        </p:nvSpPr>
        <p:spPr>
          <a:xfrm>
            <a:off x="836612" y="1473200"/>
            <a:ext cx="3932237" cy="126492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DD034016-57A3-A661-F42A-A44225FE99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2D61C570-352E-7DB3-85B2-6D2A7157F52D}"/>
              </a:ext>
            </a:extLst>
          </p:cNvPr>
          <p:cNvSpPr>
            <a:spLocks noGrp="1"/>
          </p:cNvSpPr>
          <p:nvPr>
            <p:ph type="body" sz="half" idx="2"/>
          </p:nvPr>
        </p:nvSpPr>
        <p:spPr>
          <a:xfrm>
            <a:off x="839788" y="2856018"/>
            <a:ext cx="3932237" cy="301297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EF71EFB1-A3CF-4940-B5F4-74812EC29F7C}"/>
              </a:ext>
            </a:extLst>
          </p:cNvPr>
          <p:cNvSpPr>
            <a:spLocks noGrp="1"/>
          </p:cNvSpPr>
          <p:nvPr>
            <p:ph type="dt" sz="half" idx="10"/>
          </p:nvPr>
        </p:nvSpPr>
        <p:spPr/>
        <p:txBody>
          <a:bodyPr/>
          <a:lstStyle/>
          <a:p>
            <a:fld id="{58426942-6101-734B-B8EA-55CC50E5B987}" type="datetimeFigureOut">
              <a:rPr lang="de-DE" smtClean="0"/>
              <a:t>12.09.2024</a:t>
            </a:fld>
            <a:endParaRPr lang="de-DE"/>
          </a:p>
        </p:txBody>
      </p:sp>
      <p:sp>
        <p:nvSpPr>
          <p:cNvPr id="6" name="Fußzeilenplatzhalter 5">
            <a:extLst>
              <a:ext uri="{FF2B5EF4-FFF2-40B4-BE49-F238E27FC236}">
                <a16:creationId xmlns:a16="http://schemas.microsoft.com/office/drawing/2014/main" id="{41F05CC3-40A3-93AB-6E2A-415137DB960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A03C36E-ABE6-6BF6-D0CB-6E103EA4BC30}"/>
              </a:ext>
            </a:extLst>
          </p:cNvPr>
          <p:cNvSpPr>
            <a:spLocks noGrp="1"/>
          </p:cNvSpPr>
          <p:nvPr>
            <p:ph type="sldNum" sz="quarter" idx="12"/>
          </p:nvPr>
        </p:nvSpPr>
        <p:spPr/>
        <p:txBody>
          <a:bodyPr/>
          <a:lstStyle/>
          <a:p>
            <a:fld id="{0D3EFD43-511C-8641-9F70-36179AC4BCBE}" type="slidenum">
              <a:rPr lang="de-DE" smtClean="0"/>
              <a:t>‹Nr.›</a:t>
            </a:fld>
            <a:endParaRPr lang="de-DE"/>
          </a:p>
        </p:txBody>
      </p:sp>
    </p:spTree>
    <p:extLst>
      <p:ext uri="{BB962C8B-B14F-4D97-AF65-F5344CB8AC3E}">
        <p14:creationId xmlns:p14="http://schemas.microsoft.com/office/powerpoint/2010/main" val="209913029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7D9E8"/>
        </a:solidFill>
        <a:effectLst/>
      </p:bgPr>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C5112B32-3566-067D-8CA6-997223B9ACAB}"/>
              </a:ext>
            </a:extLst>
          </p:cNvPr>
          <p:cNvSpPr>
            <a:spLocks noGrp="1"/>
          </p:cNvSpPr>
          <p:nvPr>
            <p:ph type="title"/>
          </p:nvPr>
        </p:nvSpPr>
        <p:spPr>
          <a:xfrm>
            <a:off x="1093304" y="1523206"/>
            <a:ext cx="10260496"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F8B273D0-8F0E-EFC4-D21A-01623242158E}"/>
              </a:ext>
            </a:extLst>
          </p:cNvPr>
          <p:cNvSpPr>
            <a:spLocks noGrp="1"/>
          </p:cNvSpPr>
          <p:nvPr>
            <p:ph type="body" idx="1"/>
          </p:nvPr>
        </p:nvSpPr>
        <p:spPr>
          <a:xfrm>
            <a:off x="1093304" y="2938463"/>
            <a:ext cx="10260496" cy="3238500"/>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D8F0CFC-038C-2907-4DF4-CA44DE0C42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426942-6101-734B-B8EA-55CC50E5B987}" type="datetimeFigureOut">
              <a:rPr lang="de-DE" smtClean="0"/>
              <a:t>12.09.2024</a:t>
            </a:fld>
            <a:endParaRPr lang="de-DE"/>
          </a:p>
        </p:txBody>
      </p:sp>
      <p:sp>
        <p:nvSpPr>
          <p:cNvPr id="5" name="Fußzeilenplatzhalter 4">
            <a:extLst>
              <a:ext uri="{FF2B5EF4-FFF2-40B4-BE49-F238E27FC236}">
                <a16:creationId xmlns:a16="http://schemas.microsoft.com/office/drawing/2014/main" id="{3764B59B-294E-CC88-2C44-908F00544E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3C6072DA-54D7-028B-4963-12EDD3F43B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3EFD43-511C-8641-9F70-36179AC4BCBE}" type="slidenum">
              <a:rPr lang="de-DE" smtClean="0"/>
              <a:t>‹Nr.›</a:t>
            </a:fld>
            <a:endParaRPr lang="de-DE"/>
          </a:p>
        </p:txBody>
      </p:sp>
      <p:pic>
        <p:nvPicPr>
          <p:cNvPr id="7" name="Grafik 6">
            <a:extLst>
              <a:ext uri="{FF2B5EF4-FFF2-40B4-BE49-F238E27FC236}">
                <a16:creationId xmlns:a16="http://schemas.microsoft.com/office/drawing/2014/main" id="{7557583D-A444-8601-A2BC-37DB62ADBB9F}"/>
              </a:ext>
            </a:extLst>
          </p:cNvPr>
          <p:cNvPicPr>
            <a:picLocks noChangeAspect="1"/>
          </p:cNvPicPr>
          <p:nvPr userDrawn="1"/>
        </p:nvPicPr>
        <p:blipFill>
          <a:blip r:embed="rId11"/>
          <a:stretch>
            <a:fillRect/>
          </a:stretch>
        </p:blipFill>
        <p:spPr>
          <a:xfrm>
            <a:off x="0" y="3619500"/>
            <a:ext cx="762000" cy="3238500"/>
          </a:xfrm>
          <a:prstGeom prst="rect">
            <a:avLst/>
          </a:prstGeom>
          <a:solidFill>
            <a:srgbClr val="FF0000">
              <a:alpha val="0"/>
            </a:srgbClr>
          </a:solidFill>
        </p:spPr>
      </p:pic>
      <p:pic>
        <p:nvPicPr>
          <p:cNvPr id="8" name="Grafik 7">
            <a:extLst>
              <a:ext uri="{FF2B5EF4-FFF2-40B4-BE49-F238E27FC236}">
                <a16:creationId xmlns:a16="http://schemas.microsoft.com/office/drawing/2014/main" id="{D7D4C2A5-F724-6CC9-ADE4-E92041CF8CDC}"/>
              </a:ext>
            </a:extLst>
          </p:cNvPr>
          <p:cNvPicPr>
            <a:picLocks noChangeAspect="1"/>
          </p:cNvPicPr>
          <p:nvPr userDrawn="1"/>
        </p:nvPicPr>
        <p:blipFill>
          <a:blip r:embed="rId12"/>
          <a:stretch>
            <a:fillRect/>
          </a:stretch>
        </p:blipFill>
        <p:spPr>
          <a:xfrm>
            <a:off x="11010900" y="0"/>
            <a:ext cx="1181100" cy="5092700"/>
          </a:xfrm>
          <a:prstGeom prst="rect">
            <a:avLst/>
          </a:prstGeom>
          <a:solidFill>
            <a:srgbClr val="FF0000">
              <a:alpha val="0"/>
            </a:srgbClr>
          </a:solidFill>
        </p:spPr>
      </p:pic>
      <p:pic>
        <p:nvPicPr>
          <p:cNvPr id="9" name="Grafik 8">
            <a:extLst>
              <a:ext uri="{FF2B5EF4-FFF2-40B4-BE49-F238E27FC236}">
                <a16:creationId xmlns:a16="http://schemas.microsoft.com/office/drawing/2014/main" id="{4C69FEB1-3C49-30A1-4B47-54EF9CB72206}"/>
              </a:ext>
            </a:extLst>
          </p:cNvPr>
          <p:cNvPicPr>
            <a:picLocks noChangeAspect="1"/>
          </p:cNvPicPr>
          <p:nvPr userDrawn="1"/>
        </p:nvPicPr>
        <p:blipFill>
          <a:blip r:embed="rId13"/>
          <a:stretch>
            <a:fillRect/>
          </a:stretch>
        </p:blipFill>
        <p:spPr>
          <a:xfrm>
            <a:off x="381000" y="392217"/>
            <a:ext cx="1854200" cy="1016000"/>
          </a:xfrm>
          <a:prstGeom prst="rect">
            <a:avLst/>
          </a:prstGeom>
        </p:spPr>
      </p:pic>
    </p:spTree>
    <p:extLst>
      <p:ext uri="{BB962C8B-B14F-4D97-AF65-F5344CB8AC3E}">
        <p14:creationId xmlns:p14="http://schemas.microsoft.com/office/powerpoint/2010/main" val="27641217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xStyles>
    <p:titleStyle>
      <a:lvl1pPr algn="l" defTabSz="914400" rtl="0" eaLnBrk="1" latinLnBrk="0" hangingPunct="1">
        <a:lnSpc>
          <a:spcPct val="90000"/>
        </a:lnSpc>
        <a:spcBef>
          <a:spcPct val="0"/>
        </a:spcBef>
        <a:buNone/>
        <a:defRPr sz="4800" b="1" kern="1200">
          <a:solidFill>
            <a:srgbClr val="3D2277"/>
          </a:solidFill>
          <a:latin typeface="BROTHER-1816-BLACK"/>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D2277"/>
          </a:solidFill>
          <a:latin typeface="BROTHER-1816-BLACK"/>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D2277"/>
          </a:solidFill>
          <a:latin typeface="BROTHER-1816-BLACK"/>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D2277"/>
          </a:solidFill>
          <a:latin typeface="BROTHER-1816-BLACK"/>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D2277"/>
          </a:solidFill>
          <a:latin typeface="BROTHER-1816-BLACK"/>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D2277"/>
          </a:solidFill>
          <a:latin typeface="BROTHER-1816-BLACK"/>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jpe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emf"/><Relationship Id="rId5" Type="http://schemas.openxmlformats.org/officeDocument/2006/relationships/image" Target="../media/image3.emf"/><Relationship Id="rId10" Type="http://schemas.openxmlformats.org/officeDocument/2006/relationships/image" Target="../media/image9.png"/><Relationship Id="rId4" Type="http://schemas.openxmlformats.org/officeDocument/2006/relationships/image" Target="../media/image5.emf"/><Relationship Id="rId9" Type="http://schemas.openxmlformats.org/officeDocument/2006/relationships/customXml" Target="../ink/ink1.xml"/></Relationships>
</file>

<file path=ppt/slides/_rels/slide10.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11.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customXml" Target="../ink/ink2.xml"/><Relationship Id="rId5" Type="http://schemas.openxmlformats.org/officeDocument/2006/relationships/image" Target="../media/image2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mailto:https://tests-always-included.github.io/password-strength/"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7.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2.png"/><Relationship Id="rId7" Type="http://schemas.openxmlformats.org/officeDocument/2006/relationships/customXml" Target="../ink/ink4.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customXml" Target="../ink/ink3.xml"/><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customXml" Target="../ink/ink5.xml"/><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45.png"/><Relationship Id="rId4"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microsoft.com/office/2007/relationships/media" Target="../media/media4.mp4"/><Relationship Id="rId1" Type="http://schemas.openxmlformats.org/officeDocument/2006/relationships/video" Target="NULL" TargetMode="External"/><Relationship Id="rId5" Type="http://schemas.openxmlformats.org/officeDocument/2006/relationships/image" Target="../media/image47.png"/><Relationship Id="rId4"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hyperlink" Target="https://reports.exodus-privacy.eu.org/de/reports/"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50.svg"/><Relationship Id="rId4" Type="http://schemas.openxmlformats.org/officeDocument/2006/relationships/image" Target="../media/image49.png"/></Relationships>
</file>

<file path=ppt/slides/_rels/slide36.xml.rels><?xml version="1.0" encoding="UTF-8" standalone="yes"?>
<Relationships xmlns="http://schemas.openxmlformats.org/package/2006/relationships"><Relationship Id="rId3" Type="http://schemas.openxmlformats.org/officeDocument/2006/relationships/hyperlink" Target="https://reports.exodus-privacy.eu.org/de/reports/com.whatsapp/latest/" TargetMode="External"/><Relationship Id="rId7" Type="http://schemas.openxmlformats.org/officeDocument/2006/relationships/hyperlink" Target="https://reports.exodus-privacy.eu.org/"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hyperlink" Target="https://reports.exodus-privacy.eu.org/de/reports/com.ss.android.ugc.trill/latest/" TargetMode="External"/><Relationship Id="rId5" Type="http://schemas.openxmlformats.org/officeDocument/2006/relationships/hyperlink" Target="https://reports.exodus-privacy.eu.org/de/reports/com.google.android.youtube/latest/" TargetMode="External"/><Relationship Id="rId4" Type="http://schemas.openxmlformats.org/officeDocument/2006/relationships/hyperlink" Target="https://reports.exodus-privacy.eu.org/de/reports/com.instagram.android/latest/"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2.gif"/><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openxmlformats.org/officeDocument/2006/relationships/hyperlink" Target="https://giphy.com/search/ask-me-anythin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3.emf"/><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5455CD70-6788-3DEA-2618-E35A72E8B7A1}"/>
              </a:ext>
            </a:extLst>
          </p:cNvPr>
          <p:cNvPicPr>
            <a:picLocks noChangeAspect="1"/>
          </p:cNvPicPr>
          <p:nvPr/>
        </p:nvPicPr>
        <p:blipFill rotWithShape="1">
          <a:blip r:embed="rId3"/>
          <a:srcRect l="-17831" t="14076" r="17831" b="13966"/>
          <a:stretch/>
        </p:blipFill>
        <p:spPr>
          <a:xfrm>
            <a:off x="2646830" y="0"/>
            <a:ext cx="9545170" cy="6868459"/>
          </a:xfrm>
          <a:prstGeom prst="rect">
            <a:avLst/>
          </a:prstGeom>
        </p:spPr>
      </p:pic>
      <p:pic>
        <p:nvPicPr>
          <p:cNvPr id="6" name="Grafik 5">
            <a:extLst>
              <a:ext uri="{FF2B5EF4-FFF2-40B4-BE49-F238E27FC236}">
                <a16:creationId xmlns:a16="http://schemas.microsoft.com/office/drawing/2014/main" id="{C5D838D8-D986-E5F7-1628-867687506614}"/>
              </a:ext>
            </a:extLst>
          </p:cNvPr>
          <p:cNvPicPr>
            <a:picLocks noChangeAspect="1"/>
          </p:cNvPicPr>
          <p:nvPr/>
        </p:nvPicPr>
        <p:blipFill>
          <a:blip r:embed="rId4"/>
          <a:stretch>
            <a:fillRect/>
          </a:stretch>
        </p:blipFill>
        <p:spPr>
          <a:xfrm>
            <a:off x="9955" y="4287"/>
            <a:ext cx="6787761" cy="6864172"/>
          </a:xfrm>
          <a:prstGeom prst="rect">
            <a:avLst/>
          </a:prstGeom>
        </p:spPr>
      </p:pic>
      <p:sp>
        <p:nvSpPr>
          <p:cNvPr id="4" name="Titel 3">
            <a:extLst>
              <a:ext uri="{FF2B5EF4-FFF2-40B4-BE49-F238E27FC236}">
                <a16:creationId xmlns:a16="http://schemas.microsoft.com/office/drawing/2014/main" id="{175AF270-709E-E693-1879-B839D0DA2693}"/>
              </a:ext>
            </a:extLst>
          </p:cNvPr>
          <p:cNvSpPr>
            <a:spLocks noGrp="1"/>
          </p:cNvSpPr>
          <p:nvPr>
            <p:ph type="ctrTitle"/>
          </p:nvPr>
        </p:nvSpPr>
        <p:spPr>
          <a:xfrm>
            <a:off x="381000" y="2433524"/>
            <a:ext cx="5442857" cy="2295750"/>
          </a:xfrm>
        </p:spPr>
        <p:txBody>
          <a:bodyPr>
            <a:normAutofit fontScale="90000"/>
          </a:bodyPr>
          <a:lstStyle/>
          <a:p>
            <a:pPr algn="l"/>
            <a:br>
              <a:rPr lang="de-DE" sz="4400" b="1">
                <a:solidFill>
                  <a:srgbClr val="3E1A61"/>
                </a:solidFill>
                <a:latin typeface="BROTHER-1816-BLACK" pitchFamily="2" charset="0"/>
              </a:rPr>
            </a:br>
            <a:r>
              <a:rPr lang="de-DE" sz="4400">
                <a:solidFill>
                  <a:srgbClr val="FEF54C"/>
                </a:solidFill>
                <a:highlight>
                  <a:srgbClr val="481F71"/>
                </a:highlight>
                <a:latin typeface="BROTHER-1816-BLACK" pitchFamily="2" charset="0"/>
              </a:rPr>
              <a:t>AG-EINHEIT</a:t>
            </a:r>
            <a:br>
              <a:rPr lang="de-DE" sz="4400">
                <a:solidFill>
                  <a:srgbClr val="FEF54C"/>
                </a:solidFill>
                <a:highlight>
                  <a:srgbClr val="481F71"/>
                </a:highlight>
                <a:latin typeface="BROTHER-1816-BLACK" pitchFamily="2" charset="0"/>
              </a:rPr>
            </a:br>
            <a:br>
              <a:rPr lang="de-DE" sz="4400">
                <a:solidFill>
                  <a:srgbClr val="3E1A61"/>
                </a:solidFill>
                <a:latin typeface="BROTHER-1816-BLACK" pitchFamily="2" charset="0"/>
              </a:rPr>
            </a:br>
            <a:r>
              <a:rPr lang="de-DE" sz="4400" b="1">
                <a:solidFill>
                  <a:srgbClr val="3E1A61"/>
                </a:solidFill>
                <a:latin typeface="BROTHER-1816-BLACK" pitchFamily="2" charset="0"/>
              </a:rPr>
              <a:t>FINGER WEG VON MEINEN DATEN!</a:t>
            </a:r>
          </a:p>
        </p:txBody>
      </p:sp>
      <p:pic>
        <p:nvPicPr>
          <p:cNvPr id="8" name="Grafik 7">
            <a:extLst>
              <a:ext uri="{FF2B5EF4-FFF2-40B4-BE49-F238E27FC236}">
                <a16:creationId xmlns:a16="http://schemas.microsoft.com/office/drawing/2014/main" id="{A127D3DB-997B-C375-DE2E-C2A1D3D1D966}"/>
              </a:ext>
            </a:extLst>
          </p:cNvPr>
          <p:cNvPicPr>
            <a:picLocks noChangeAspect="1"/>
          </p:cNvPicPr>
          <p:nvPr/>
        </p:nvPicPr>
        <p:blipFill>
          <a:blip r:embed="rId5"/>
          <a:stretch>
            <a:fillRect/>
          </a:stretch>
        </p:blipFill>
        <p:spPr>
          <a:xfrm>
            <a:off x="381000" y="392217"/>
            <a:ext cx="1854200" cy="1016000"/>
          </a:xfrm>
          <a:prstGeom prst="rect">
            <a:avLst/>
          </a:prstGeom>
        </p:spPr>
      </p:pic>
      <p:pic>
        <p:nvPicPr>
          <p:cNvPr id="2" name="Grafik 1">
            <a:extLst>
              <a:ext uri="{FF2B5EF4-FFF2-40B4-BE49-F238E27FC236}">
                <a16:creationId xmlns:a16="http://schemas.microsoft.com/office/drawing/2014/main" id="{136EB404-3501-F12F-FD7C-EF8BCC4938D0}"/>
              </a:ext>
            </a:extLst>
          </p:cNvPr>
          <p:cNvPicPr>
            <a:picLocks noChangeAspect="1"/>
          </p:cNvPicPr>
          <p:nvPr/>
        </p:nvPicPr>
        <p:blipFill>
          <a:blip r:embed="rId6"/>
          <a:stretch>
            <a:fillRect/>
          </a:stretch>
        </p:blipFill>
        <p:spPr>
          <a:xfrm>
            <a:off x="11414847" y="5666"/>
            <a:ext cx="777154" cy="3423333"/>
          </a:xfrm>
          <a:prstGeom prst="rect">
            <a:avLst/>
          </a:prstGeom>
        </p:spPr>
      </p:pic>
      <p:pic>
        <p:nvPicPr>
          <p:cNvPr id="9" name="Grafik 8" descr="Ein Bild, das Screenshot, Dunkelheit, Grafiken, Farbigkeit enthält.&#10;&#10;Automatisch generierte Beschreibung">
            <a:extLst>
              <a:ext uri="{FF2B5EF4-FFF2-40B4-BE49-F238E27FC236}">
                <a16:creationId xmlns:a16="http://schemas.microsoft.com/office/drawing/2014/main" id="{5788CF77-3EAD-4E9D-C90D-E493816374C4}"/>
              </a:ext>
            </a:extLst>
          </p:cNvPr>
          <p:cNvPicPr>
            <a:picLocks noChangeAspect="1"/>
          </p:cNvPicPr>
          <p:nvPr/>
        </p:nvPicPr>
        <p:blipFill>
          <a:blip r:embed="rId7"/>
          <a:stretch>
            <a:fillRect/>
          </a:stretch>
        </p:blipFill>
        <p:spPr>
          <a:xfrm>
            <a:off x="2494429" y="5724750"/>
            <a:ext cx="3096998" cy="1047741"/>
          </a:xfrm>
          <a:prstGeom prst="rect">
            <a:avLst/>
          </a:prstGeom>
        </p:spPr>
      </p:pic>
      <p:pic>
        <p:nvPicPr>
          <p:cNvPr id="10" name="Grafik 9" descr="Ein Bild, das Schrift, Grafiken, Grafikdesign, Design enthält.&#10;&#10;Automatisch generierte Beschreibung">
            <a:extLst>
              <a:ext uri="{FF2B5EF4-FFF2-40B4-BE49-F238E27FC236}">
                <a16:creationId xmlns:a16="http://schemas.microsoft.com/office/drawing/2014/main" id="{F34FD893-72FF-39D4-7F1F-EBDCFB1F9D47}"/>
              </a:ext>
            </a:extLst>
          </p:cNvPr>
          <p:cNvPicPr>
            <a:picLocks noChangeAspect="1"/>
          </p:cNvPicPr>
          <p:nvPr/>
        </p:nvPicPr>
        <p:blipFill>
          <a:blip r:embed="rId8"/>
          <a:stretch>
            <a:fillRect/>
          </a:stretch>
        </p:blipFill>
        <p:spPr>
          <a:xfrm>
            <a:off x="490528" y="5899476"/>
            <a:ext cx="1635143" cy="493565"/>
          </a:xfrm>
          <a:prstGeom prst="rect">
            <a:avLst/>
          </a:prstGeom>
        </p:spPr>
      </p:pic>
      <p:sp>
        <p:nvSpPr>
          <p:cNvPr id="16" name="Titel 3">
            <a:extLst>
              <a:ext uri="{FF2B5EF4-FFF2-40B4-BE49-F238E27FC236}">
                <a16:creationId xmlns:a16="http://schemas.microsoft.com/office/drawing/2014/main" id="{68F23705-104E-2050-9683-A81DF96C9B59}"/>
              </a:ext>
            </a:extLst>
          </p:cNvPr>
          <p:cNvSpPr txBox="1">
            <a:spLocks/>
          </p:cNvSpPr>
          <p:nvPr/>
        </p:nvSpPr>
        <p:spPr>
          <a:xfrm>
            <a:off x="2646829" y="440651"/>
            <a:ext cx="2470976" cy="919132"/>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400" b="1">
                <a:solidFill>
                  <a:srgbClr val="3E1A61"/>
                </a:solidFill>
                <a:latin typeface="BROTHER-1816-BLACK"/>
                <a:cs typeface="Calibri" panose="020F0502020204030204" pitchFamily="34" charset="0"/>
              </a:rPr>
              <a:t>GEMEINSAM STARK IN NETZ UND GESELLSCHAFT</a:t>
            </a:r>
          </a:p>
        </p:txBody>
      </p:sp>
      <mc:AlternateContent xmlns:mc="http://schemas.openxmlformats.org/markup-compatibility/2006" xmlns:p14="http://schemas.microsoft.com/office/powerpoint/2010/main">
        <mc:Choice Requires="p14">
          <p:contentPart p14:bwMode="auto" r:id="rId9">
            <p14:nvContentPartPr>
              <p14:cNvPr id="3" name="Freihand 2">
                <a:extLst>
                  <a:ext uri="{FF2B5EF4-FFF2-40B4-BE49-F238E27FC236}">
                    <a16:creationId xmlns:a16="http://schemas.microsoft.com/office/drawing/2014/main" id="{1644902D-8D83-FF6D-2CFF-3103CE384355}"/>
                  </a:ext>
                </a:extLst>
              </p14:cNvPr>
              <p14:cNvContentPartPr/>
              <p14:nvPr/>
            </p14:nvContentPartPr>
            <p14:xfrm>
              <a:off x="4348800" y="1123920"/>
              <a:ext cx="360" cy="360"/>
            </p14:xfrm>
          </p:contentPart>
        </mc:Choice>
        <mc:Fallback xmlns="">
          <p:pic>
            <p:nvPicPr>
              <p:cNvPr id="3" name="Freihand 2">
                <a:extLst>
                  <a:ext uri="{FF2B5EF4-FFF2-40B4-BE49-F238E27FC236}">
                    <a16:creationId xmlns:a16="http://schemas.microsoft.com/office/drawing/2014/main" id="{1644902D-8D83-FF6D-2CFF-3103CE384355}"/>
                  </a:ext>
                </a:extLst>
              </p:cNvPr>
              <p:cNvPicPr/>
              <p:nvPr/>
            </p:nvPicPr>
            <p:blipFill>
              <a:blip r:embed="rId10"/>
              <a:stretch>
                <a:fillRect/>
              </a:stretch>
            </p:blipFill>
            <p:spPr>
              <a:xfrm>
                <a:off x="4339440" y="1114560"/>
                <a:ext cx="19080" cy="19080"/>
              </a:xfrm>
              <a:prstGeom prst="rect">
                <a:avLst/>
              </a:prstGeom>
            </p:spPr>
          </p:pic>
        </mc:Fallback>
      </mc:AlternateContent>
    </p:spTree>
    <p:extLst>
      <p:ext uri="{BB962C8B-B14F-4D97-AF65-F5344CB8AC3E}">
        <p14:creationId xmlns:p14="http://schemas.microsoft.com/office/powerpoint/2010/main" val="3093047163"/>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4037BD-64D7-2B5A-073E-CBD463320EC4}"/>
              </a:ext>
            </a:extLst>
          </p:cNvPr>
          <p:cNvSpPr>
            <a:spLocks noGrp="1"/>
          </p:cNvSpPr>
          <p:nvPr>
            <p:ph type="title"/>
          </p:nvPr>
        </p:nvSpPr>
        <p:spPr>
          <a:prstGeom prst="rect">
            <a:avLst/>
          </a:prstGeom>
        </p:spPr>
        <p:txBody>
          <a:bodyPr>
            <a:normAutofit/>
          </a:bodyPr>
          <a:lstStyle/>
          <a:p>
            <a:r>
              <a:rPr lang="de-DE" sz="4000">
                <a:solidFill>
                  <a:srgbClr val="481F71"/>
                </a:solidFill>
                <a:latin typeface="BROTHER-1816-BLACK" pitchFamily="2" charset="0"/>
              </a:rPr>
              <a:t>DATENSCHUTZ IN DREI SÄTZEN</a:t>
            </a:r>
            <a:endParaRPr lang="de-DE" sz="4000" b="1">
              <a:solidFill>
                <a:srgbClr val="481F71"/>
              </a:solidFill>
              <a:latin typeface="BROTHER-1816-BLACK" pitchFamily="2" charset="0"/>
            </a:endParaRPr>
          </a:p>
        </p:txBody>
      </p:sp>
      <p:grpSp>
        <p:nvGrpSpPr>
          <p:cNvPr id="3" name="Gruppieren 2">
            <a:extLst>
              <a:ext uri="{FF2B5EF4-FFF2-40B4-BE49-F238E27FC236}">
                <a16:creationId xmlns:a16="http://schemas.microsoft.com/office/drawing/2014/main" id="{FC0D985A-C8FB-D2EC-5E37-5725DB464B9E}"/>
              </a:ext>
            </a:extLst>
          </p:cNvPr>
          <p:cNvGrpSpPr/>
          <p:nvPr/>
        </p:nvGrpSpPr>
        <p:grpSpPr>
          <a:xfrm>
            <a:off x="1233657" y="1670579"/>
            <a:ext cx="3239737" cy="4859976"/>
            <a:chOff x="1233657" y="1670579"/>
            <a:chExt cx="3239737" cy="4859976"/>
          </a:xfrm>
        </p:grpSpPr>
        <p:sp>
          <p:nvSpPr>
            <p:cNvPr id="9" name="Freihandform: Form 8">
              <a:extLst>
                <a:ext uri="{FF2B5EF4-FFF2-40B4-BE49-F238E27FC236}">
                  <a16:creationId xmlns:a16="http://schemas.microsoft.com/office/drawing/2014/main" id="{87CC6C88-8E1A-B7B9-437B-C6486CC7B189}"/>
                </a:ext>
              </a:extLst>
            </p:cNvPr>
            <p:cNvSpPr/>
            <p:nvPr/>
          </p:nvSpPr>
          <p:spPr>
            <a:xfrm>
              <a:off x="1233657" y="1670579"/>
              <a:ext cx="3239737" cy="4859976"/>
            </a:xfrm>
            <a:custGeom>
              <a:avLst/>
              <a:gdLst>
                <a:gd name="connsiteX0" fmla="*/ 0 w 3239737"/>
                <a:gd name="connsiteY0" fmla="*/ 323974 h 4859976"/>
                <a:gd name="connsiteX1" fmla="*/ 323974 w 3239737"/>
                <a:gd name="connsiteY1" fmla="*/ 0 h 4859976"/>
                <a:gd name="connsiteX2" fmla="*/ 2915763 w 3239737"/>
                <a:gd name="connsiteY2" fmla="*/ 0 h 4859976"/>
                <a:gd name="connsiteX3" fmla="*/ 3239737 w 3239737"/>
                <a:gd name="connsiteY3" fmla="*/ 323974 h 4859976"/>
                <a:gd name="connsiteX4" fmla="*/ 3239737 w 3239737"/>
                <a:gd name="connsiteY4" fmla="*/ 4536002 h 4859976"/>
                <a:gd name="connsiteX5" fmla="*/ 2915763 w 3239737"/>
                <a:gd name="connsiteY5" fmla="*/ 4859976 h 4859976"/>
                <a:gd name="connsiteX6" fmla="*/ 323974 w 3239737"/>
                <a:gd name="connsiteY6" fmla="*/ 4859976 h 4859976"/>
                <a:gd name="connsiteX7" fmla="*/ 0 w 3239737"/>
                <a:gd name="connsiteY7" fmla="*/ 4536002 h 4859976"/>
                <a:gd name="connsiteX8" fmla="*/ 0 w 3239737"/>
                <a:gd name="connsiteY8" fmla="*/ 323974 h 4859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39737" h="4859976">
                  <a:moveTo>
                    <a:pt x="0" y="323974"/>
                  </a:moveTo>
                  <a:cubicBezTo>
                    <a:pt x="0" y="145048"/>
                    <a:pt x="145048" y="0"/>
                    <a:pt x="323974" y="0"/>
                  </a:cubicBezTo>
                  <a:lnTo>
                    <a:pt x="2915763" y="0"/>
                  </a:lnTo>
                  <a:cubicBezTo>
                    <a:pt x="3094689" y="0"/>
                    <a:pt x="3239737" y="145048"/>
                    <a:pt x="3239737" y="323974"/>
                  </a:cubicBezTo>
                  <a:lnTo>
                    <a:pt x="3239737" y="4536002"/>
                  </a:lnTo>
                  <a:cubicBezTo>
                    <a:pt x="3239737" y="4714928"/>
                    <a:pt x="3094689" y="4859976"/>
                    <a:pt x="2915763" y="4859976"/>
                  </a:cubicBezTo>
                  <a:lnTo>
                    <a:pt x="323974" y="4859976"/>
                  </a:lnTo>
                  <a:cubicBezTo>
                    <a:pt x="145048" y="4859976"/>
                    <a:pt x="0" y="4714928"/>
                    <a:pt x="0" y="4536002"/>
                  </a:cubicBezTo>
                  <a:lnTo>
                    <a:pt x="0" y="323974"/>
                  </a:lnTo>
                  <a:close/>
                </a:path>
              </a:pathLst>
            </a:custGeom>
            <a:solidFill>
              <a:srgbClr val="3D227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0904" tIns="2064894" rIns="120904" bIns="1092900" numCol="1" spcCol="1270" anchor="ctr" anchorCtr="0">
              <a:noAutofit/>
            </a:bodyPr>
            <a:lstStyle/>
            <a:p>
              <a:pPr marL="0" lvl="0" indent="0" algn="ctr" defTabSz="755650">
                <a:lnSpc>
                  <a:spcPct val="90000"/>
                </a:lnSpc>
                <a:spcBef>
                  <a:spcPct val="0"/>
                </a:spcBef>
                <a:spcAft>
                  <a:spcPct val="35000"/>
                </a:spcAft>
                <a:buNone/>
              </a:pPr>
              <a:r>
                <a:rPr lang="de-DE" sz="2400" b="1" kern="1200">
                  <a:solidFill>
                    <a:srgbClr val="FEF54C"/>
                  </a:solidFill>
                </a:rPr>
                <a:t>PRI</a:t>
              </a:r>
              <a:r>
                <a:rPr lang="de-DE" sz="2400" b="1">
                  <a:solidFill>
                    <a:srgbClr val="FEF54C"/>
                  </a:solidFill>
                </a:rPr>
                <a:t>VATS</a:t>
              </a:r>
              <a:r>
                <a:rPr lang="de-DE" sz="2400" b="1" kern="1200">
                  <a:solidFill>
                    <a:srgbClr val="FEF54C"/>
                  </a:solidFill>
                </a:rPr>
                <a:t>PHÄRE IS KING</a:t>
              </a:r>
            </a:p>
            <a:p>
              <a:pPr marL="0" lvl="0" indent="0" algn="ctr" defTabSz="755650">
                <a:lnSpc>
                  <a:spcPct val="90000"/>
                </a:lnSpc>
                <a:spcBef>
                  <a:spcPct val="0"/>
                </a:spcBef>
                <a:spcAft>
                  <a:spcPct val="35000"/>
                </a:spcAft>
                <a:buNone/>
              </a:pPr>
              <a:r>
                <a:rPr lang="de-DE" sz="1700" b="0" kern="1200"/>
                <a:t>Deine persönlichen Infos wie Pics, Chats oder Daten, gehören dir.</a:t>
              </a:r>
            </a:p>
            <a:p>
              <a:pPr marL="0" lvl="0" indent="0" algn="ctr" defTabSz="755650">
                <a:lnSpc>
                  <a:spcPct val="90000"/>
                </a:lnSpc>
                <a:spcBef>
                  <a:spcPct val="0"/>
                </a:spcBef>
                <a:spcAft>
                  <a:spcPct val="35000"/>
                </a:spcAft>
                <a:buNone/>
              </a:pPr>
              <a:r>
                <a:rPr lang="de-DE" sz="1700" b="0" kern="1200"/>
                <a:t>Keiner darf an deine Sachen ran - </a:t>
              </a:r>
              <a:r>
                <a:rPr lang="de-DE" sz="1700" b="0" u="sng" kern="1200"/>
                <a:t>es sei denn, du erlaubst es!</a:t>
              </a:r>
              <a:endParaRPr lang="de-DE" sz="1700" kern="1200"/>
            </a:p>
          </p:txBody>
        </p:sp>
        <p:sp>
          <p:nvSpPr>
            <p:cNvPr id="10" name="Ellipse 9">
              <a:extLst>
                <a:ext uri="{FF2B5EF4-FFF2-40B4-BE49-F238E27FC236}">
                  <a16:creationId xmlns:a16="http://schemas.microsoft.com/office/drawing/2014/main" id="{CAAF3118-3AD2-D883-803D-F95973A3995A}"/>
                </a:ext>
              </a:extLst>
            </p:cNvPr>
            <p:cNvSpPr/>
            <p:nvPr/>
          </p:nvSpPr>
          <p:spPr>
            <a:xfrm>
              <a:off x="2039067" y="1968588"/>
              <a:ext cx="1439995" cy="1439995"/>
            </a:xfrm>
            <a:prstGeom prst="ellipse">
              <a:avLst/>
            </a:prstGeom>
            <a:blipFill>
              <a:blip r:embed="rId3">
                <a:duotone>
                  <a:prstClr val="black"/>
                  <a:schemeClr val="accent4">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solidFill>
                <a:srgbClr val="FEF54C"/>
              </a:solid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de-DE"/>
            </a:p>
          </p:txBody>
        </p:sp>
      </p:grpSp>
      <p:grpSp>
        <p:nvGrpSpPr>
          <p:cNvPr id="4" name="Gruppieren 3">
            <a:extLst>
              <a:ext uri="{FF2B5EF4-FFF2-40B4-BE49-F238E27FC236}">
                <a16:creationId xmlns:a16="http://schemas.microsoft.com/office/drawing/2014/main" id="{F13314BE-FFD5-7BC8-480E-4241B9039D4C}"/>
              </a:ext>
            </a:extLst>
          </p:cNvPr>
          <p:cNvGrpSpPr/>
          <p:nvPr/>
        </p:nvGrpSpPr>
        <p:grpSpPr>
          <a:xfrm>
            <a:off x="4510036" y="1670596"/>
            <a:ext cx="3239737" cy="4859976"/>
            <a:chOff x="4510036" y="1670596"/>
            <a:chExt cx="3239737" cy="4859976"/>
          </a:xfrm>
        </p:grpSpPr>
        <p:sp>
          <p:nvSpPr>
            <p:cNvPr id="11" name="Freihandform: Form 10">
              <a:extLst>
                <a:ext uri="{FF2B5EF4-FFF2-40B4-BE49-F238E27FC236}">
                  <a16:creationId xmlns:a16="http://schemas.microsoft.com/office/drawing/2014/main" id="{D2C7C86A-278D-3BC8-B1D8-1C51A078BD2F}"/>
                </a:ext>
              </a:extLst>
            </p:cNvPr>
            <p:cNvSpPr/>
            <p:nvPr/>
          </p:nvSpPr>
          <p:spPr>
            <a:xfrm>
              <a:off x="4510036" y="1670596"/>
              <a:ext cx="3239737" cy="4859976"/>
            </a:xfrm>
            <a:custGeom>
              <a:avLst/>
              <a:gdLst>
                <a:gd name="connsiteX0" fmla="*/ 0 w 3239737"/>
                <a:gd name="connsiteY0" fmla="*/ 323974 h 4859976"/>
                <a:gd name="connsiteX1" fmla="*/ 323974 w 3239737"/>
                <a:gd name="connsiteY1" fmla="*/ 0 h 4859976"/>
                <a:gd name="connsiteX2" fmla="*/ 2915763 w 3239737"/>
                <a:gd name="connsiteY2" fmla="*/ 0 h 4859976"/>
                <a:gd name="connsiteX3" fmla="*/ 3239737 w 3239737"/>
                <a:gd name="connsiteY3" fmla="*/ 323974 h 4859976"/>
                <a:gd name="connsiteX4" fmla="*/ 3239737 w 3239737"/>
                <a:gd name="connsiteY4" fmla="*/ 4536002 h 4859976"/>
                <a:gd name="connsiteX5" fmla="*/ 2915763 w 3239737"/>
                <a:gd name="connsiteY5" fmla="*/ 4859976 h 4859976"/>
                <a:gd name="connsiteX6" fmla="*/ 323974 w 3239737"/>
                <a:gd name="connsiteY6" fmla="*/ 4859976 h 4859976"/>
                <a:gd name="connsiteX7" fmla="*/ 0 w 3239737"/>
                <a:gd name="connsiteY7" fmla="*/ 4536002 h 4859976"/>
                <a:gd name="connsiteX8" fmla="*/ 0 w 3239737"/>
                <a:gd name="connsiteY8" fmla="*/ 323974 h 4859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39737" h="4859976">
                  <a:moveTo>
                    <a:pt x="0" y="323974"/>
                  </a:moveTo>
                  <a:cubicBezTo>
                    <a:pt x="0" y="145048"/>
                    <a:pt x="145048" y="0"/>
                    <a:pt x="323974" y="0"/>
                  </a:cubicBezTo>
                  <a:lnTo>
                    <a:pt x="2915763" y="0"/>
                  </a:lnTo>
                  <a:cubicBezTo>
                    <a:pt x="3094689" y="0"/>
                    <a:pt x="3239737" y="145048"/>
                    <a:pt x="3239737" y="323974"/>
                  </a:cubicBezTo>
                  <a:lnTo>
                    <a:pt x="3239737" y="4536002"/>
                  </a:lnTo>
                  <a:cubicBezTo>
                    <a:pt x="3239737" y="4714928"/>
                    <a:pt x="3094689" y="4859976"/>
                    <a:pt x="2915763" y="4859976"/>
                  </a:cubicBezTo>
                  <a:lnTo>
                    <a:pt x="323974" y="4859976"/>
                  </a:lnTo>
                  <a:cubicBezTo>
                    <a:pt x="145048" y="4859976"/>
                    <a:pt x="0" y="4714928"/>
                    <a:pt x="0" y="4536002"/>
                  </a:cubicBezTo>
                  <a:lnTo>
                    <a:pt x="0" y="323974"/>
                  </a:lnTo>
                  <a:close/>
                </a:path>
              </a:pathLst>
            </a:custGeom>
            <a:solidFill>
              <a:srgbClr val="3D227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0904" tIns="2064895" rIns="120904" bIns="1092899" numCol="1" spcCol="1270" anchor="ctr" anchorCtr="0">
              <a:noAutofit/>
            </a:bodyPr>
            <a:lstStyle/>
            <a:p>
              <a:pPr marL="0" lvl="0" indent="0" algn="ctr" defTabSz="755650">
                <a:lnSpc>
                  <a:spcPct val="90000"/>
                </a:lnSpc>
                <a:spcBef>
                  <a:spcPct val="0"/>
                </a:spcBef>
                <a:spcAft>
                  <a:spcPct val="35000"/>
                </a:spcAft>
                <a:buNone/>
              </a:pPr>
              <a:r>
                <a:rPr lang="de-DE" sz="2400" b="1" u="none" kern="1200">
                  <a:solidFill>
                    <a:srgbClr val="FEF54C"/>
                  </a:solidFill>
                </a:rPr>
                <a:t>DEINE DATEN </a:t>
              </a:r>
              <a:br>
                <a:rPr lang="de-DE" sz="2400" b="1" u="none" kern="1200">
                  <a:solidFill>
                    <a:srgbClr val="FEF54C"/>
                  </a:solidFill>
                </a:rPr>
              </a:br>
              <a:r>
                <a:rPr lang="de-DE" sz="2400" b="1" u="none" kern="1200">
                  <a:solidFill>
                    <a:srgbClr val="FEF54C"/>
                  </a:solidFill>
                </a:rPr>
                <a:t>= DEINE RULES</a:t>
              </a:r>
            </a:p>
            <a:p>
              <a:pPr marL="0" lvl="0" indent="0" algn="ctr" defTabSz="755650">
                <a:lnSpc>
                  <a:spcPct val="90000"/>
                </a:lnSpc>
                <a:spcBef>
                  <a:spcPct val="0"/>
                </a:spcBef>
                <a:spcAft>
                  <a:spcPct val="35000"/>
                </a:spcAft>
                <a:buNone/>
              </a:pPr>
              <a:r>
                <a:rPr lang="de-DE" sz="1700" b="0" u="none" kern="1200"/>
                <a:t>Du entscheidest,</a:t>
              </a:r>
              <a:br>
                <a:rPr lang="de-DE" sz="1700" b="0" u="none" kern="1200"/>
              </a:br>
              <a:r>
                <a:rPr lang="de-DE" sz="1700" b="0" u="none" kern="1200"/>
                <a:t>wer was sehen darf!</a:t>
              </a:r>
              <a:endParaRPr lang="de-DE" sz="1700" u="none" kern="1200"/>
            </a:p>
          </p:txBody>
        </p:sp>
        <p:sp>
          <p:nvSpPr>
            <p:cNvPr id="12" name="Ellipse 11" descr="Klemmbrett teilweise ausgefüllt Silhouette">
              <a:extLst>
                <a:ext uri="{FF2B5EF4-FFF2-40B4-BE49-F238E27FC236}">
                  <a16:creationId xmlns:a16="http://schemas.microsoft.com/office/drawing/2014/main" id="{680EAE36-DC78-BC83-E822-DE14DAB0619F}"/>
                </a:ext>
              </a:extLst>
            </p:cNvPr>
            <p:cNvSpPr/>
            <p:nvPr/>
          </p:nvSpPr>
          <p:spPr>
            <a:xfrm>
              <a:off x="5375997" y="1968588"/>
              <a:ext cx="1439995" cy="1439995"/>
            </a:xfrm>
            <a:prstGeom prst="ellipse">
              <a:avLst/>
            </a:prstGeom>
            <a:blipFill>
              <a:blip r:embed="rId5">
                <a:duotone>
                  <a:prstClr val="black"/>
                  <a:schemeClr val="accent4">
                    <a:tint val="45000"/>
                    <a:satMod val="400000"/>
                  </a:schemeClr>
                </a:duotone>
                <a:extLst>
                  <a:ext uri="{96DAC541-7B7A-43D3-8B79-37D633B846F1}">
                    <asvg:svgBlip xmlns:asvg="http://schemas.microsoft.com/office/drawing/2016/SVG/main" r:embed="rId6"/>
                  </a:ext>
                </a:extLst>
              </a:blip>
              <a:srcRect/>
              <a:stretch>
                <a:fillRect/>
              </a:stretch>
            </a:blipFill>
            <a:ln>
              <a:solidFill>
                <a:srgbClr val="FEF54C"/>
              </a:solid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de-DE"/>
            </a:p>
          </p:txBody>
        </p:sp>
      </p:grpSp>
      <p:grpSp>
        <p:nvGrpSpPr>
          <p:cNvPr id="5" name="Gruppieren 4">
            <a:extLst>
              <a:ext uri="{FF2B5EF4-FFF2-40B4-BE49-F238E27FC236}">
                <a16:creationId xmlns:a16="http://schemas.microsoft.com/office/drawing/2014/main" id="{FB70FBE7-13A3-BA77-F112-C22138A5DA44}"/>
              </a:ext>
            </a:extLst>
          </p:cNvPr>
          <p:cNvGrpSpPr/>
          <p:nvPr/>
        </p:nvGrpSpPr>
        <p:grpSpPr>
          <a:xfrm>
            <a:off x="7785605" y="1691942"/>
            <a:ext cx="3239737" cy="4859976"/>
            <a:chOff x="7785605" y="1691942"/>
            <a:chExt cx="3239737" cy="4859976"/>
          </a:xfrm>
        </p:grpSpPr>
        <p:sp>
          <p:nvSpPr>
            <p:cNvPr id="13" name="Freihandform: Form 12">
              <a:extLst>
                <a:ext uri="{FF2B5EF4-FFF2-40B4-BE49-F238E27FC236}">
                  <a16:creationId xmlns:a16="http://schemas.microsoft.com/office/drawing/2014/main" id="{1E7CD6D2-6625-B050-3063-1004829CB7DC}"/>
                </a:ext>
              </a:extLst>
            </p:cNvPr>
            <p:cNvSpPr/>
            <p:nvPr/>
          </p:nvSpPr>
          <p:spPr>
            <a:xfrm>
              <a:off x="7785605" y="1691942"/>
              <a:ext cx="3239737" cy="4859976"/>
            </a:xfrm>
            <a:custGeom>
              <a:avLst/>
              <a:gdLst>
                <a:gd name="connsiteX0" fmla="*/ 0 w 3239737"/>
                <a:gd name="connsiteY0" fmla="*/ 323974 h 4859976"/>
                <a:gd name="connsiteX1" fmla="*/ 323974 w 3239737"/>
                <a:gd name="connsiteY1" fmla="*/ 0 h 4859976"/>
                <a:gd name="connsiteX2" fmla="*/ 2915763 w 3239737"/>
                <a:gd name="connsiteY2" fmla="*/ 0 h 4859976"/>
                <a:gd name="connsiteX3" fmla="*/ 3239737 w 3239737"/>
                <a:gd name="connsiteY3" fmla="*/ 323974 h 4859976"/>
                <a:gd name="connsiteX4" fmla="*/ 3239737 w 3239737"/>
                <a:gd name="connsiteY4" fmla="*/ 4536002 h 4859976"/>
                <a:gd name="connsiteX5" fmla="*/ 2915763 w 3239737"/>
                <a:gd name="connsiteY5" fmla="*/ 4859976 h 4859976"/>
                <a:gd name="connsiteX6" fmla="*/ 323974 w 3239737"/>
                <a:gd name="connsiteY6" fmla="*/ 4859976 h 4859976"/>
                <a:gd name="connsiteX7" fmla="*/ 0 w 3239737"/>
                <a:gd name="connsiteY7" fmla="*/ 4536002 h 4859976"/>
                <a:gd name="connsiteX8" fmla="*/ 0 w 3239737"/>
                <a:gd name="connsiteY8" fmla="*/ 323974 h 4859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39737" h="4859976">
                  <a:moveTo>
                    <a:pt x="0" y="323974"/>
                  </a:moveTo>
                  <a:cubicBezTo>
                    <a:pt x="0" y="145048"/>
                    <a:pt x="145048" y="0"/>
                    <a:pt x="323974" y="0"/>
                  </a:cubicBezTo>
                  <a:lnTo>
                    <a:pt x="2915763" y="0"/>
                  </a:lnTo>
                  <a:cubicBezTo>
                    <a:pt x="3094689" y="0"/>
                    <a:pt x="3239737" y="145048"/>
                    <a:pt x="3239737" y="323974"/>
                  </a:cubicBezTo>
                  <a:lnTo>
                    <a:pt x="3239737" y="4536002"/>
                  </a:lnTo>
                  <a:cubicBezTo>
                    <a:pt x="3239737" y="4714928"/>
                    <a:pt x="3094689" y="4859976"/>
                    <a:pt x="2915763" y="4859976"/>
                  </a:cubicBezTo>
                  <a:lnTo>
                    <a:pt x="323974" y="4859976"/>
                  </a:lnTo>
                  <a:cubicBezTo>
                    <a:pt x="145048" y="4859976"/>
                    <a:pt x="0" y="4714928"/>
                    <a:pt x="0" y="4536002"/>
                  </a:cubicBezTo>
                  <a:lnTo>
                    <a:pt x="0" y="323974"/>
                  </a:lnTo>
                  <a:close/>
                </a:path>
              </a:pathLst>
            </a:custGeom>
            <a:solidFill>
              <a:srgbClr val="3D227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0904" tIns="2064894" rIns="120904" bIns="1092900" numCol="1" spcCol="1270" anchor="ctr" anchorCtr="0">
              <a:noAutofit/>
            </a:bodyPr>
            <a:lstStyle/>
            <a:p>
              <a:pPr marL="0" lvl="0" indent="0" algn="ctr" defTabSz="755650">
                <a:lnSpc>
                  <a:spcPct val="90000"/>
                </a:lnSpc>
                <a:spcBef>
                  <a:spcPct val="0"/>
                </a:spcBef>
                <a:spcAft>
                  <a:spcPct val="35000"/>
                </a:spcAft>
                <a:buNone/>
              </a:pPr>
              <a:r>
                <a:rPr lang="de-DE" sz="2400" b="1" kern="1200">
                  <a:solidFill>
                    <a:srgbClr val="FEF54C"/>
                  </a:solidFill>
                </a:rPr>
                <a:t>NIX FÜR UMME</a:t>
              </a:r>
            </a:p>
            <a:p>
              <a:pPr marL="0" lvl="0" indent="0" algn="ctr" defTabSz="755650">
                <a:lnSpc>
                  <a:spcPct val="90000"/>
                </a:lnSpc>
                <a:spcBef>
                  <a:spcPct val="0"/>
                </a:spcBef>
                <a:spcAft>
                  <a:spcPct val="35000"/>
                </a:spcAft>
                <a:buNone/>
              </a:pPr>
              <a:r>
                <a:rPr lang="de-DE" sz="1700" b="0" kern="1200"/>
                <a:t>Wenn etwas umsonst ist,</a:t>
              </a:r>
              <a:br>
                <a:rPr lang="de-DE" sz="1700" b="0" kern="1200"/>
              </a:br>
              <a:r>
                <a:rPr lang="de-DE" sz="1700" b="0" kern="1200"/>
                <a:t>zahlst du oft mit deinen Daten.</a:t>
              </a:r>
              <a:br>
                <a:rPr lang="de-DE" sz="1700" b="0" kern="1200"/>
              </a:br>
              <a:endParaRPr lang="de-DE" sz="1700" kern="1200"/>
            </a:p>
          </p:txBody>
        </p:sp>
        <p:sp>
          <p:nvSpPr>
            <p:cNvPr id="14" name="Ellipse 13" descr="Registrierkasse Silhouette">
              <a:extLst>
                <a:ext uri="{FF2B5EF4-FFF2-40B4-BE49-F238E27FC236}">
                  <a16:creationId xmlns:a16="http://schemas.microsoft.com/office/drawing/2014/main" id="{CBD3DF47-D802-2272-E759-760E9326BCE9}"/>
                </a:ext>
              </a:extLst>
            </p:cNvPr>
            <p:cNvSpPr/>
            <p:nvPr/>
          </p:nvSpPr>
          <p:spPr>
            <a:xfrm>
              <a:off x="8712927" y="1948565"/>
              <a:ext cx="1439995" cy="1439995"/>
            </a:xfrm>
            <a:prstGeom prst="ellipse">
              <a:avLst/>
            </a:prstGeom>
            <a:blipFill>
              <a:blip r:embed="rId7">
                <a:duotone>
                  <a:prstClr val="black"/>
                  <a:schemeClr val="accent4">
                    <a:tint val="45000"/>
                    <a:satMod val="400000"/>
                  </a:schemeClr>
                </a:duotone>
                <a:extLst>
                  <a:ext uri="{96DAC541-7B7A-43D3-8B79-37D633B846F1}">
                    <asvg:svgBlip xmlns:asvg="http://schemas.microsoft.com/office/drawing/2016/SVG/main" r:embed="rId8"/>
                  </a:ext>
                </a:extLst>
              </a:blip>
              <a:srcRect/>
              <a:stretch>
                <a:fillRect/>
              </a:stretch>
            </a:blipFill>
            <a:ln>
              <a:solidFill>
                <a:srgbClr val="FEF54C"/>
              </a:solid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de-DE"/>
            </a:p>
          </p:txBody>
        </p:sp>
      </p:grpSp>
      <p:sp>
        <p:nvSpPr>
          <p:cNvPr id="15" name="Pfeil: nach links und rechts 14">
            <a:extLst>
              <a:ext uri="{FF2B5EF4-FFF2-40B4-BE49-F238E27FC236}">
                <a16:creationId xmlns:a16="http://schemas.microsoft.com/office/drawing/2014/main" id="{18D511AE-7BBD-B8A0-0A9A-F0F457ACB129}"/>
              </a:ext>
            </a:extLst>
          </p:cNvPr>
          <p:cNvSpPr/>
          <p:nvPr/>
        </p:nvSpPr>
        <p:spPr>
          <a:xfrm>
            <a:off x="1504300" y="7161072"/>
            <a:ext cx="9124341" cy="1046356"/>
          </a:xfrm>
          <a:prstGeom prst="leftRightArrow">
            <a:avLst/>
          </a:prstGeom>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txBody>
          <a:bodyPr/>
          <a:lstStyle/>
          <a:p>
            <a:endParaRPr lang="de-DE"/>
          </a:p>
        </p:txBody>
      </p:sp>
    </p:spTree>
    <p:extLst>
      <p:ext uri="{BB962C8B-B14F-4D97-AF65-F5344CB8AC3E}">
        <p14:creationId xmlns:p14="http://schemas.microsoft.com/office/powerpoint/2010/main" val="55654697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4037BD-64D7-2B5A-073E-CBD463320EC4}"/>
              </a:ext>
            </a:extLst>
          </p:cNvPr>
          <p:cNvSpPr>
            <a:spLocks noGrp="1"/>
          </p:cNvSpPr>
          <p:nvPr>
            <p:ph type="title"/>
          </p:nvPr>
        </p:nvSpPr>
        <p:spPr>
          <a:prstGeom prst="rect">
            <a:avLst/>
          </a:prstGeom>
        </p:spPr>
        <p:txBody>
          <a:bodyPr/>
          <a:lstStyle/>
          <a:p>
            <a:r>
              <a:rPr lang="de-DE" b="1">
                <a:solidFill>
                  <a:srgbClr val="481F71"/>
                </a:solidFill>
                <a:latin typeface="BROTHER-1816-BLACK" pitchFamily="2" charset="0"/>
              </a:rPr>
              <a:t>ABER: DATEN SIND DAS NEUE ÖL!</a:t>
            </a:r>
          </a:p>
        </p:txBody>
      </p:sp>
      <p:sp>
        <p:nvSpPr>
          <p:cNvPr id="3" name="Inhaltsplatzhalter 2">
            <a:extLst>
              <a:ext uri="{FF2B5EF4-FFF2-40B4-BE49-F238E27FC236}">
                <a16:creationId xmlns:a16="http://schemas.microsoft.com/office/drawing/2014/main" id="{08428DD5-2AB3-6BB7-5691-E8BC5D96F67D}"/>
              </a:ext>
            </a:extLst>
          </p:cNvPr>
          <p:cNvSpPr>
            <a:spLocks noGrp="1"/>
          </p:cNvSpPr>
          <p:nvPr>
            <p:ph idx="1"/>
          </p:nvPr>
        </p:nvSpPr>
        <p:spPr>
          <a:xfrm>
            <a:off x="1030637" y="1243444"/>
            <a:ext cx="11768423" cy="5436672"/>
          </a:xfrm>
        </p:spPr>
        <p:txBody>
          <a:bodyPr vert="horz" lIns="91440" tIns="45720" rIns="91440" bIns="45720" rtlCol="0" anchor="t">
            <a:normAutofit/>
          </a:bodyPr>
          <a:lstStyle/>
          <a:p>
            <a:pPr marL="0" indent="0">
              <a:buNone/>
            </a:pPr>
            <a:endParaRPr lang="de-DE">
              <a:solidFill>
                <a:srgbClr val="481F71"/>
              </a:solidFill>
              <a:latin typeface="Brother 1816" pitchFamily="2" charset="0"/>
            </a:endParaRPr>
          </a:p>
          <a:p>
            <a:pPr marL="457200" lvl="1" indent="0">
              <a:buNone/>
            </a:pPr>
            <a:r>
              <a:rPr lang="de-DE" b="1">
                <a:solidFill>
                  <a:srgbClr val="481F71"/>
                </a:solidFill>
                <a:latin typeface="Brother 1816" pitchFamily="2" charset="0"/>
              </a:rPr>
              <a:t>Und die </a:t>
            </a:r>
            <a:r>
              <a:rPr lang="de-DE" b="1" i="1">
                <a:solidFill>
                  <a:srgbClr val="481F71"/>
                </a:solidFill>
                <a:latin typeface="Brother 1816" pitchFamily="2" charset="0"/>
              </a:rPr>
              <a:t>Zapfhähne</a:t>
            </a:r>
            <a:r>
              <a:rPr lang="de-DE" b="1">
                <a:solidFill>
                  <a:srgbClr val="481F71"/>
                </a:solidFill>
                <a:latin typeface="Brother 1816" pitchFamily="2" charset="0"/>
              </a:rPr>
              <a:t> sind:</a:t>
            </a:r>
          </a:p>
          <a:p>
            <a:pPr lvl="1">
              <a:lnSpc>
                <a:spcPct val="150000"/>
              </a:lnSpc>
              <a:buSzPct val="80000"/>
              <a:buFont typeface="Wingdings" panose="05000000000000000000" pitchFamily="2" charset="2"/>
              <a:buChar char=""/>
            </a:pPr>
            <a:r>
              <a:rPr lang="de-DE">
                <a:solidFill>
                  <a:srgbClr val="481F71"/>
                </a:solidFill>
                <a:latin typeface="Brother 1816"/>
              </a:rPr>
              <a:t>absichtlich eingegebene Daten</a:t>
            </a:r>
          </a:p>
          <a:p>
            <a:pPr lvl="1">
              <a:lnSpc>
                <a:spcPct val="150000"/>
              </a:lnSpc>
              <a:buSzPct val="80000"/>
              <a:buFont typeface="Wingdings" panose="05000000000000000000" pitchFamily="2" charset="2"/>
              <a:buChar char=""/>
            </a:pPr>
            <a:r>
              <a:rPr lang="de-DE">
                <a:solidFill>
                  <a:srgbClr val="481F71"/>
                </a:solidFill>
                <a:latin typeface="Brother 1816"/>
              </a:rPr>
              <a:t>unabsichtlich eingegebene Daten</a:t>
            </a:r>
          </a:p>
          <a:p>
            <a:pPr lvl="1">
              <a:lnSpc>
                <a:spcPct val="150000"/>
              </a:lnSpc>
              <a:buSzPct val="80000"/>
              <a:buFont typeface="Wingdings" panose="05000000000000000000" pitchFamily="2" charset="2"/>
              <a:buChar char=""/>
            </a:pPr>
            <a:r>
              <a:rPr lang="de-DE">
                <a:solidFill>
                  <a:srgbClr val="481F71"/>
                </a:solidFill>
                <a:latin typeface="Brother 1816" pitchFamily="2" charset="0"/>
              </a:rPr>
              <a:t>Posts, Kommentare, Likes</a:t>
            </a:r>
          </a:p>
          <a:p>
            <a:pPr lvl="1">
              <a:lnSpc>
                <a:spcPct val="150000"/>
              </a:lnSpc>
              <a:buSzPct val="80000"/>
              <a:buFont typeface="Wingdings" panose="05000000000000000000" pitchFamily="2" charset="2"/>
              <a:buChar char=""/>
            </a:pPr>
            <a:r>
              <a:rPr lang="de-DE">
                <a:solidFill>
                  <a:srgbClr val="481F71"/>
                </a:solidFill>
                <a:latin typeface="Brother 1816" pitchFamily="2" charset="0"/>
              </a:rPr>
              <a:t>App-Berechtigungen</a:t>
            </a:r>
          </a:p>
          <a:p>
            <a:pPr lvl="1">
              <a:lnSpc>
                <a:spcPct val="150000"/>
              </a:lnSpc>
              <a:buSzPct val="80000"/>
              <a:buFont typeface="Wingdings" panose="05000000000000000000" pitchFamily="2" charset="2"/>
              <a:buChar char=""/>
            </a:pPr>
            <a:r>
              <a:rPr lang="de-DE">
                <a:solidFill>
                  <a:srgbClr val="481F71"/>
                </a:solidFill>
                <a:latin typeface="Brother 1816" pitchFamily="2" charset="0"/>
              </a:rPr>
              <a:t>Cookies und Tracker</a:t>
            </a:r>
          </a:p>
          <a:p>
            <a:pPr lvl="1">
              <a:lnSpc>
                <a:spcPct val="150000"/>
              </a:lnSpc>
              <a:buSzPct val="80000"/>
              <a:buFont typeface="Wingdings" panose="05000000000000000000" pitchFamily="2" charset="2"/>
              <a:buChar char=""/>
            </a:pPr>
            <a:r>
              <a:rPr lang="de-DE">
                <a:solidFill>
                  <a:srgbClr val="481F71"/>
                </a:solidFill>
                <a:latin typeface="Brother 1816" pitchFamily="2" charset="0"/>
              </a:rPr>
              <a:t>Metadaten</a:t>
            </a:r>
          </a:p>
          <a:p>
            <a:pPr lvl="1"/>
            <a:endParaRPr lang="de-DE">
              <a:solidFill>
                <a:srgbClr val="481F71"/>
              </a:solidFill>
              <a:latin typeface="Brother 1816" pitchFamily="2" charset="0"/>
            </a:endParaRPr>
          </a:p>
          <a:p>
            <a:pPr lvl="1"/>
            <a:endParaRPr lang="de-DE">
              <a:solidFill>
                <a:srgbClr val="481F71"/>
              </a:solidFill>
              <a:latin typeface="Brother 1816" pitchFamily="2" charset="0"/>
            </a:endParaRPr>
          </a:p>
          <a:p>
            <a:endParaRPr lang="de-DE">
              <a:solidFill>
                <a:srgbClr val="481F71"/>
              </a:solidFill>
              <a:latin typeface="Brother 1816" pitchFamily="2" charset="0"/>
            </a:endParaRPr>
          </a:p>
        </p:txBody>
      </p:sp>
      <p:pic>
        <p:nvPicPr>
          <p:cNvPr id="2050" name="Picture 2" descr="saudi arabia fox GIF by Animation Domination High-Def">
            <a:extLst>
              <a:ext uri="{FF2B5EF4-FFF2-40B4-BE49-F238E27FC236}">
                <a16:creationId xmlns:a16="http://schemas.microsoft.com/office/drawing/2014/main" id="{2DD782FB-3C10-7329-B9ED-6C27E087B1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6729" y="1921708"/>
            <a:ext cx="3970020" cy="39700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Geschweifte Klammer rechts 3">
            <a:extLst>
              <a:ext uri="{FF2B5EF4-FFF2-40B4-BE49-F238E27FC236}">
                <a16:creationId xmlns:a16="http://schemas.microsoft.com/office/drawing/2014/main" id="{880E1A0D-FFDD-BDB2-7555-CD08F3A90D0A}"/>
              </a:ext>
            </a:extLst>
          </p:cNvPr>
          <p:cNvSpPr/>
          <p:nvPr/>
        </p:nvSpPr>
        <p:spPr>
          <a:xfrm>
            <a:off x="4937760" y="4617720"/>
            <a:ext cx="582930" cy="1645920"/>
          </a:xfrm>
          <a:prstGeom prst="rightBrace">
            <a:avLst/>
          </a:prstGeom>
          <a:ln w="28575">
            <a:solidFill>
              <a:srgbClr val="3D227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solidFill>
                <a:srgbClr val="481F71"/>
              </a:solidFill>
            </a:endParaRPr>
          </a:p>
        </p:txBody>
      </p:sp>
      <p:sp>
        <p:nvSpPr>
          <p:cNvPr id="5" name="Textfeld 4">
            <a:extLst>
              <a:ext uri="{FF2B5EF4-FFF2-40B4-BE49-F238E27FC236}">
                <a16:creationId xmlns:a16="http://schemas.microsoft.com/office/drawing/2014/main" id="{FCE13C7F-E520-1211-DFA4-B59263E2F2AB}"/>
              </a:ext>
            </a:extLst>
          </p:cNvPr>
          <p:cNvSpPr txBox="1"/>
          <p:nvPr/>
        </p:nvSpPr>
        <p:spPr>
          <a:xfrm rot="5400000">
            <a:off x="5116175" y="5256014"/>
            <a:ext cx="1485900" cy="369332"/>
          </a:xfrm>
          <a:prstGeom prst="rect">
            <a:avLst/>
          </a:prstGeom>
          <a:noFill/>
        </p:spPr>
        <p:txBody>
          <a:bodyPr wrap="square" rtlCol="0">
            <a:spAutoFit/>
          </a:bodyPr>
          <a:lstStyle/>
          <a:p>
            <a:r>
              <a:rPr lang="de-DE" b="1">
                <a:solidFill>
                  <a:srgbClr val="481F71"/>
                </a:solidFill>
              </a:rPr>
              <a:t>Thema heute</a:t>
            </a:r>
          </a:p>
        </p:txBody>
      </p:sp>
    </p:spTree>
    <p:extLst>
      <p:ext uri="{BB962C8B-B14F-4D97-AF65-F5344CB8AC3E}">
        <p14:creationId xmlns:p14="http://schemas.microsoft.com/office/powerpoint/2010/main" val="380044509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4037BD-64D7-2B5A-073E-CBD463320EC4}"/>
              </a:ext>
            </a:extLst>
          </p:cNvPr>
          <p:cNvSpPr>
            <a:spLocks noGrp="1"/>
          </p:cNvSpPr>
          <p:nvPr>
            <p:ph type="title"/>
          </p:nvPr>
        </p:nvSpPr>
        <p:spPr>
          <a:prstGeom prst="rect">
            <a:avLst/>
          </a:prstGeom>
        </p:spPr>
        <p:txBody>
          <a:bodyPr/>
          <a:lstStyle/>
          <a:p>
            <a:r>
              <a:rPr lang="de-DE">
                <a:solidFill>
                  <a:srgbClr val="481F71"/>
                </a:solidFill>
                <a:latin typeface="BROTHER-1816-BLACK" pitchFamily="2" charset="0"/>
              </a:rPr>
              <a:t>IST DATENSAMMLUNG IMMER SCHLECHT?</a:t>
            </a:r>
            <a:endParaRPr lang="de-DE" b="1">
              <a:solidFill>
                <a:srgbClr val="481F71"/>
              </a:solidFill>
              <a:latin typeface="BROTHER-1816-BLACK" pitchFamily="2" charset="0"/>
            </a:endParaRPr>
          </a:p>
        </p:txBody>
      </p:sp>
      <p:sp>
        <p:nvSpPr>
          <p:cNvPr id="5" name="Inhaltsplatzhalter 4">
            <a:extLst>
              <a:ext uri="{FF2B5EF4-FFF2-40B4-BE49-F238E27FC236}">
                <a16:creationId xmlns:a16="http://schemas.microsoft.com/office/drawing/2014/main" id="{1EEF8B18-3554-8CD5-D505-AB2E9BFEF8A6}"/>
              </a:ext>
            </a:extLst>
          </p:cNvPr>
          <p:cNvSpPr>
            <a:spLocks noGrp="1"/>
          </p:cNvSpPr>
          <p:nvPr>
            <p:ph idx="1"/>
          </p:nvPr>
        </p:nvSpPr>
        <p:spPr>
          <a:xfrm>
            <a:off x="1011541" y="2185173"/>
            <a:ext cx="5079295" cy="603747"/>
          </a:xfrm>
        </p:spPr>
        <p:txBody>
          <a:bodyPr numCol="1"/>
          <a:lstStyle/>
          <a:p>
            <a:pPr marL="0" indent="0">
              <a:buNone/>
            </a:pPr>
            <a:r>
              <a:rPr lang="de-DE" sz="3200">
                <a:solidFill>
                  <a:srgbClr val="3E1A61"/>
                </a:solidFill>
                <a:latin typeface="Wingdings" pitchFamily="2" charset="2"/>
              </a:rPr>
              <a:t>J </a:t>
            </a:r>
            <a:r>
              <a:rPr lang="de-DE" sz="2400">
                <a:solidFill>
                  <a:srgbClr val="481F71"/>
                </a:solidFill>
                <a:latin typeface="BROTHER-1816-BLACK" pitchFamily="2" charset="0"/>
              </a:rPr>
              <a:t>GUTE DATENSAMMLUNG</a:t>
            </a:r>
            <a:endParaRPr lang="de-DE" sz="2400">
              <a:solidFill>
                <a:srgbClr val="3E1A61"/>
              </a:solidFill>
            </a:endParaRPr>
          </a:p>
        </p:txBody>
      </p:sp>
      <p:sp>
        <p:nvSpPr>
          <p:cNvPr id="6" name="Inhaltsplatzhalter 4">
            <a:extLst>
              <a:ext uri="{FF2B5EF4-FFF2-40B4-BE49-F238E27FC236}">
                <a16:creationId xmlns:a16="http://schemas.microsoft.com/office/drawing/2014/main" id="{24876910-189C-F3D0-6CCC-3288A17FC887}"/>
              </a:ext>
            </a:extLst>
          </p:cNvPr>
          <p:cNvSpPr txBox="1">
            <a:spLocks/>
          </p:cNvSpPr>
          <p:nvPr/>
        </p:nvSpPr>
        <p:spPr>
          <a:xfrm>
            <a:off x="7706808" y="2123179"/>
            <a:ext cx="5079295" cy="4201018"/>
          </a:xfrm>
          <a:prstGeom prst="rect">
            <a:avLst/>
          </a:prstGeom>
        </p:spPr>
        <p:txBody>
          <a:bodyPr vert="horz" lIns="91440" tIns="45720" rIns="91440" bIns="45720" numCol="2" rtlCol="0">
            <a:normAutofit/>
          </a:bodyPr>
          <a:lstStyle>
            <a:lvl1pPr marL="228600" indent="-228600" algn="l" defTabSz="914400" rtl="0" eaLnBrk="1" latinLnBrk="0" hangingPunct="1">
              <a:lnSpc>
                <a:spcPct val="90000"/>
              </a:lnSpc>
              <a:spcBef>
                <a:spcPts val="1000"/>
              </a:spcBef>
              <a:buClr>
                <a:srgbClr val="FEF54C"/>
              </a:buClr>
              <a:buSzPct val="60000"/>
              <a:buFont typeface="Wingdings" panose="05000000000000000000" pitchFamily="2" charset="2"/>
              <a:buChar char="l"/>
              <a:defRPr sz="3200" b="0" kern="1200">
                <a:solidFill>
                  <a:srgbClr val="3D2277"/>
                </a:solidFill>
                <a:latin typeface="Brother 1816" pitchFamily="50" charset="0"/>
                <a:ea typeface="+mn-ea"/>
                <a:cs typeface="+mn-cs"/>
              </a:defRPr>
            </a:lvl1pPr>
            <a:lvl2pPr marL="685800" indent="-228600" algn="l" defTabSz="914400" rtl="0" eaLnBrk="1" latinLnBrk="0" hangingPunct="1">
              <a:lnSpc>
                <a:spcPct val="90000"/>
              </a:lnSpc>
              <a:spcBef>
                <a:spcPts val="500"/>
              </a:spcBef>
              <a:buClr>
                <a:srgbClr val="FEF54C"/>
              </a:buClr>
              <a:buSzPct val="60000"/>
              <a:buFont typeface="Wingdings" panose="05000000000000000000" pitchFamily="2" charset="2"/>
              <a:buChar char="l"/>
              <a:defRPr sz="2800" b="0" kern="1200">
                <a:solidFill>
                  <a:srgbClr val="3D2277"/>
                </a:solidFill>
                <a:latin typeface="Brother 1816" pitchFamily="50" charset="0"/>
                <a:ea typeface="+mn-ea"/>
                <a:cs typeface="+mn-cs"/>
              </a:defRPr>
            </a:lvl2pPr>
            <a:lvl3pPr marL="1143000" indent="-228600" algn="l" defTabSz="914400" rtl="0" eaLnBrk="1" latinLnBrk="0" hangingPunct="1">
              <a:lnSpc>
                <a:spcPct val="90000"/>
              </a:lnSpc>
              <a:spcBef>
                <a:spcPts val="500"/>
              </a:spcBef>
              <a:buClr>
                <a:srgbClr val="FEF54C"/>
              </a:buClr>
              <a:buSzPct val="60000"/>
              <a:buFont typeface="Wingdings" panose="05000000000000000000" pitchFamily="2" charset="2"/>
              <a:buChar char="l"/>
              <a:defRPr sz="2400" b="0" kern="1200">
                <a:solidFill>
                  <a:srgbClr val="3D2277"/>
                </a:solidFill>
                <a:latin typeface="Brother 1816" pitchFamily="50" charset="0"/>
                <a:ea typeface="+mn-ea"/>
                <a:cs typeface="+mn-cs"/>
              </a:defRPr>
            </a:lvl3pPr>
            <a:lvl4pPr marL="1600200" indent="-228600" algn="l" defTabSz="914400" rtl="0" eaLnBrk="1" latinLnBrk="0" hangingPunct="1">
              <a:lnSpc>
                <a:spcPct val="90000"/>
              </a:lnSpc>
              <a:spcBef>
                <a:spcPts val="500"/>
              </a:spcBef>
              <a:buClr>
                <a:srgbClr val="FEF54C"/>
              </a:buClr>
              <a:buSzPct val="60000"/>
              <a:buFont typeface="Wingdings" panose="05000000000000000000" pitchFamily="2" charset="2"/>
              <a:buChar char="l"/>
              <a:defRPr sz="2000" b="0" kern="1200">
                <a:solidFill>
                  <a:srgbClr val="3D2277"/>
                </a:solidFill>
                <a:latin typeface="Brother 1816" pitchFamily="50" charset="0"/>
                <a:ea typeface="+mn-ea"/>
                <a:cs typeface="+mn-cs"/>
              </a:defRPr>
            </a:lvl4pPr>
            <a:lvl5pPr marL="2057400" indent="-228600" algn="l" defTabSz="914400" rtl="0" eaLnBrk="1" latinLnBrk="0" hangingPunct="1">
              <a:lnSpc>
                <a:spcPct val="90000"/>
              </a:lnSpc>
              <a:spcBef>
                <a:spcPts val="500"/>
              </a:spcBef>
              <a:buClr>
                <a:srgbClr val="FEF54C"/>
              </a:buClr>
              <a:buSzPct val="60000"/>
              <a:buFont typeface="Wingdings" panose="05000000000000000000" pitchFamily="2" charset="2"/>
              <a:buChar char="l"/>
              <a:defRPr sz="2000" b="0" kern="1200">
                <a:solidFill>
                  <a:srgbClr val="3D2277"/>
                </a:solidFill>
                <a:latin typeface="Brother 1816"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endParaRPr lang="de-DE"/>
          </a:p>
        </p:txBody>
      </p:sp>
      <p:sp>
        <p:nvSpPr>
          <p:cNvPr id="7" name="Inhaltsplatzhalter 4">
            <a:extLst>
              <a:ext uri="{FF2B5EF4-FFF2-40B4-BE49-F238E27FC236}">
                <a16:creationId xmlns:a16="http://schemas.microsoft.com/office/drawing/2014/main" id="{8FB85CF9-6686-C288-4EAC-FF04ED03C500}"/>
              </a:ext>
            </a:extLst>
          </p:cNvPr>
          <p:cNvSpPr txBox="1">
            <a:spLocks/>
          </p:cNvSpPr>
          <p:nvPr/>
        </p:nvSpPr>
        <p:spPr>
          <a:xfrm>
            <a:off x="6249968" y="2185173"/>
            <a:ext cx="5079295" cy="4201018"/>
          </a:xfrm>
          <a:prstGeom prst="rect">
            <a:avLst/>
          </a:prstGeom>
        </p:spPr>
        <p:txBody>
          <a:bodyPr vert="horz" lIns="91440" tIns="45720" rIns="91440" bIns="45720" numCol="2" rtlCol="0">
            <a:normAutofit/>
          </a:bodyPr>
          <a:lstStyle>
            <a:lvl1pPr marL="228600" indent="-228600" algn="l" defTabSz="914400" rtl="0" eaLnBrk="1" latinLnBrk="0" hangingPunct="1">
              <a:lnSpc>
                <a:spcPct val="90000"/>
              </a:lnSpc>
              <a:spcBef>
                <a:spcPts val="1000"/>
              </a:spcBef>
              <a:buClr>
                <a:srgbClr val="FEF54C"/>
              </a:buClr>
              <a:buSzPct val="60000"/>
              <a:buFont typeface="Wingdings" panose="05000000000000000000" pitchFamily="2" charset="2"/>
              <a:buChar char="l"/>
              <a:defRPr sz="3200" b="0" kern="1200">
                <a:solidFill>
                  <a:srgbClr val="3D2277"/>
                </a:solidFill>
                <a:latin typeface="Brother 1816" pitchFamily="50" charset="0"/>
                <a:ea typeface="+mn-ea"/>
                <a:cs typeface="+mn-cs"/>
              </a:defRPr>
            </a:lvl1pPr>
            <a:lvl2pPr marL="685800" indent="-228600" algn="l" defTabSz="914400" rtl="0" eaLnBrk="1" latinLnBrk="0" hangingPunct="1">
              <a:lnSpc>
                <a:spcPct val="90000"/>
              </a:lnSpc>
              <a:spcBef>
                <a:spcPts val="500"/>
              </a:spcBef>
              <a:buClr>
                <a:srgbClr val="FEF54C"/>
              </a:buClr>
              <a:buSzPct val="60000"/>
              <a:buFont typeface="Wingdings" panose="05000000000000000000" pitchFamily="2" charset="2"/>
              <a:buChar char="l"/>
              <a:defRPr sz="2800" b="0" kern="1200">
                <a:solidFill>
                  <a:srgbClr val="3D2277"/>
                </a:solidFill>
                <a:latin typeface="Brother 1816" pitchFamily="50" charset="0"/>
                <a:ea typeface="+mn-ea"/>
                <a:cs typeface="+mn-cs"/>
              </a:defRPr>
            </a:lvl2pPr>
            <a:lvl3pPr marL="1143000" indent="-228600" algn="l" defTabSz="914400" rtl="0" eaLnBrk="1" latinLnBrk="0" hangingPunct="1">
              <a:lnSpc>
                <a:spcPct val="90000"/>
              </a:lnSpc>
              <a:spcBef>
                <a:spcPts val="500"/>
              </a:spcBef>
              <a:buClr>
                <a:srgbClr val="FEF54C"/>
              </a:buClr>
              <a:buSzPct val="60000"/>
              <a:buFont typeface="Wingdings" panose="05000000000000000000" pitchFamily="2" charset="2"/>
              <a:buChar char="l"/>
              <a:defRPr sz="2400" b="0" kern="1200">
                <a:solidFill>
                  <a:srgbClr val="3D2277"/>
                </a:solidFill>
                <a:latin typeface="Brother 1816" pitchFamily="50" charset="0"/>
                <a:ea typeface="+mn-ea"/>
                <a:cs typeface="+mn-cs"/>
              </a:defRPr>
            </a:lvl3pPr>
            <a:lvl4pPr marL="1600200" indent="-228600" algn="l" defTabSz="914400" rtl="0" eaLnBrk="1" latinLnBrk="0" hangingPunct="1">
              <a:lnSpc>
                <a:spcPct val="90000"/>
              </a:lnSpc>
              <a:spcBef>
                <a:spcPts val="500"/>
              </a:spcBef>
              <a:buClr>
                <a:srgbClr val="FEF54C"/>
              </a:buClr>
              <a:buSzPct val="60000"/>
              <a:buFont typeface="Wingdings" panose="05000000000000000000" pitchFamily="2" charset="2"/>
              <a:buChar char="l"/>
              <a:defRPr sz="2000" b="0" kern="1200">
                <a:solidFill>
                  <a:srgbClr val="3D2277"/>
                </a:solidFill>
                <a:latin typeface="Brother 1816" pitchFamily="50" charset="0"/>
                <a:ea typeface="+mn-ea"/>
                <a:cs typeface="+mn-cs"/>
              </a:defRPr>
            </a:lvl4pPr>
            <a:lvl5pPr marL="2057400" indent="-228600" algn="l" defTabSz="914400" rtl="0" eaLnBrk="1" latinLnBrk="0" hangingPunct="1">
              <a:lnSpc>
                <a:spcPct val="90000"/>
              </a:lnSpc>
              <a:spcBef>
                <a:spcPts val="500"/>
              </a:spcBef>
              <a:buClr>
                <a:srgbClr val="FEF54C"/>
              </a:buClr>
              <a:buSzPct val="60000"/>
              <a:buFont typeface="Wingdings" panose="05000000000000000000" pitchFamily="2" charset="2"/>
              <a:buChar char="l"/>
              <a:defRPr sz="2000" b="0" kern="1200">
                <a:solidFill>
                  <a:srgbClr val="3D2277"/>
                </a:solidFill>
                <a:latin typeface="Brother 1816"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endParaRPr lang="de-DE"/>
          </a:p>
        </p:txBody>
      </p:sp>
      <p:sp>
        <p:nvSpPr>
          <p:cNvPr id="8" name="Inhaltsplatzhalter 4">
            <a:extLst>
              <a:ext uri="{FF2B5EF4-FFF2-40B4-BE49-F238E27FC236}">
                <a16:creationId xmlns:a16="http://schemas.microsoft.com/office/drawing/2014/main" id="{162F0FF4-9A59-326B-9667-3BE16CE5016D}"/>
              </a:ext>
            </a:extLst>
          </p:cNvPr>
          <p:cNvSpPr txBox="1">
            <a:spLocks/>
          </p:cNvSpPr>
          <p:nvPr/>
        </p:nvSpPr>
        <p:spPr>
          <a:xfrm>
            <a:off x="1011541" y="2962413"/>
            <a:ext cx="5079295" cy="4201018"/>
          </a:xfrm>
          <a:prstGeom prst="rect">
            <a:avLst/>
          </a:prstGeom>
        </p:spPr>
        <p:txBody>
          <a:bodyPr vert="horz" lIns="91440" tIns="45720" rIns="91440" bIns="45720" numCol="1" rtlCol="0">
            <a:normAutofit/>
          </a:bodyPr>
          <a:lstStyle>
            <a:lvl1pPr marL="228600" indent="-228600" algn="l" defTabSz="914400" rtl="0" eaLnBrk="1" latinLnBrk="0" hangingPunct="1">
              <a:lnSpc>
                <a:spcPct val="90000"/>
              </a:lnSpc>
              <a:spcBef>
                <a:spcPts val="1000"/>
              </a:spcBef>
              <a:buClr>
                <a:srgbClr val="FEF54C"/>
              </a:buClr>
              <a:buSzPct val="60000"/>
              <a:buFont typeface="Wingdings" panose="05000000000000000000" pitchFamily="2" charset="2"/>
              <a:buChar char="l"/>
              <a:defRPr sz="3200" b="0" kern="1200">
                <a:solidFill>
                  <a:srgbClr val="3D2277"/>
                </a:solidFill>
                <a:latin typeface="Brother 1816" pitchFamily="50" charset="0"/>
                <a:ea typeface="+mn-ea"/>
                <a:cs typeface="+mn-cs"/>
              </a:defRPr>
            </a:lvl1pPr>
            <a:lvl2pPr marL="685800" indent="-228600" algn="l" defTabSz="914400" rtl="0" eaLnBrk="1" latinLnBrk="0" hangingPunct="1">
              <a:lnSpc>
                <a:spcPct val="90000"/>
              </a:lnSpc>
              <a:spcBef>
                <a:spcPts val="500"/>
              </a:spcBef>
              <a:buClr>
                <a:srgbClr val="FEF54C"/>
              </a:buClr>
              <a:buSzPct val="60000"/>
              <a:buFont typeface="Wingdings" panose="05000000000000000000" pitchFamily="2" charset="2"/>
              <a:buChar char="l"/>
              <a:defRPr sz="2800" b="0" kern="1200">
                <a:solidFill>
                  <a:srgbClr val="3D2277"/>
                </a:solidFill>
                <a:latin typeface="Brother 1816" pitchFamily="50" charset="0"/>
                <a:ea typeface="+mn-ea"/>
                <a:cs typeface="+mn-cs"/>
              </a:defRPr>
            </a:lvl2pPr>
            <a:lvl3pPr marL="1143000" indent="-228600" algn="l" defTabSz="914400" rtl="0" eaLnBrk="1" latinLnBrk="0" hangingPunct="1">
              <a:lnSpc>
                <a:spcPct val="90000"/>
              </a:lnSpc>
              <a:spcBef>
                <a:spcPts val="500"/>
              </a:spcBef>
              <a:buClr>
                <a:srgbClr val="FEF54C"/>
              </a:buClr>
              <a:buSzPct val="60000"/>
              <a:buFont typeface="Wingdings" panose="05000000000000000000" pitchFamily="2" charset="2"/>
              <a:buChar char="l"/>
              <a:defRPr sz="2400" b="0" kern="1200">
                <a:solidFill>
                  <a:srgbClr val="3D2277"/>
                </a:solidFill>
                <a:latin typeface="Brother 1816" pitchFamily="50" charset="0"/>
                <a:ea typeface="+mn-ea"/>
                <a:cs typeface="+mn-cs"/>
              </a:defRPr>
            </a:lvl3pPr>
            <a:lvl4pPr marL="1600200" indent="-228600" algn="l" defTabSz="914400" rtl="0" eaLnBrk="1" latinLnBrk="0" hangingPunct="1">
              <a:lnSpc>
                <a:spcPct val="90000"/>
              </a:lnSpc>
              <a:spcBef>
                <a:spcPts val="500"/>
              </a:spcBef>
              <a:buClr>
                <a:srgbClr val="FEF54C"/>
              </a:buClr>
              <a:buSzPct val="60000"/>
              <a:buFont typeface="Wingdings" panose="05000000000000000000" pitchFamily="2" charset="2"/>
              <a:buChar char="l"/>
              <a:defRPr sz="2000" b="0" kern="1200">
                <a:solidFill>
                  <a:srgbClr val="3D2277"/>
                </a:solidFill>
                <a:latin typeface="Brother 1816" pitchFamily="50" charset="0"/>
                <a:ea typeface="+mn-ea"/>
                <a:cs typeface="+mn-cs"/>
              </a:defRPr>
            </a:lvl4pPr>
            <a:lvl5pPr marL="2057400" indent="-228600" algn="l" defTabSz="914400" rtl="0" eaLnBrk="1" latinLnBrk="0" hangingPunct="1">
              <a:lnSpc>
                <a:spcPct val="90000"/>
              </a:lnSpc>
              <a:spcBef>
                <a:spcPts val="500"/>
              </a:spcBef>
              <a:buClr>
                <a:srgbClr val="FEF54C"/>
              </a:buClr>
              <a:buSzPct val="60000"/>
              <a:buFont typeface="Wingdings" panose="05000000000000000000" pitchFamily="2" charset="2"/>
              <a:buChar char="l"/>
              <a:defRPr sz="2000" b="0" kern="1200">
                <a:solidFill>
                  <a:srgbClr val="3D2277"/>
                </a:solidFill>
                <a:latin typeface="Brother 1816"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  </a:t>
            </a:r>
          </a:p>
          <a:p>
            <a:r>
              <a:rPr lang="de-DE"/>
              <a:t> </a:t>
            </a:r>
          </a:p>
          <a:p>
            <a:r>
              <a:rPr lang="de-DE"/>
              <a:t> </a:t>
            </a:r>
          </a:p>
          <a:p>
            <a:r>
              <a:rPr lang="de-DE"/>
              <a:t> </a:t>
            </a:r>
          </a:p>
          <a:p>
            <a:r>
              <a:rPr lang="de-DE"/>
              <a:t> </a:t>
            </a:r>
          </a:p>
          <a:p>
            <a:r>
              <a:rPr lang="de-DE"/>
              <a:t> </a:t>
            </a:r>
          </a:p>
          <a:p>
            <a:pPr marL="0" indent="0">
              <a:buFont typeface="Wingdings" panose="05000000000000000000" pitchFamily="2" charset="2"/>
              <a:buNone/>
            </a:pPr>
            <a:endParaRPr lang="de-DE"/>
          </a:p>
          <a:p>
            <a:pPr marL="0" indent="0">
              <a:buFont typeface="Wingdings" panose="05000000000000000000" pitchFamily="2" charset="2"/>
              <a:buNone/>
            </a:pPr>
            <a:endParaRPr lang="de-DE"/>
          </a:p>
        </p:txBody>
      </p:sp>
      <p:sp>
        <p:nvSpPr>
          <p:cNvPr id="10" name="Inhaltsplatzhalter 4">
            <a:extLst>
              <a:ext uri="{FF2B5EF4-FFF2-40B4-BE49-F238E27FC236}">
                <a16:creationId xmlns:a16="http://schemas.microsoft.com/office/drawing/2014/main" id="{91421C42-A27B-49A2-87A1-FEB7BAD78424}"/>
              </a:ext>
            </a:extLst>
          </p:cNvPr>
          <p:cNvSpPr txBox="1">
            <a:spLocks/>
          </p:cNvSpPr>
          <p:nvPr/>
        </p:nvSpPr>
        <p:spPr>
          <a:xfrm>
            <a:off x="6309378" y="2337573"/>
            <a:ext cx="5079295" cy="4201018"/>
          </a:xfrm>
          <a:prstGeom prst="rect">
            <a:avLst/>
          </a:prstGeom>
        </p:spPr>
        <p:txBody>
          <a:bodyPr vert="horz" lIns="91440" tIns="45720" rIns="91440" bIns="45720" numCol="1" rtlCol="0">
            <a:normAutofit/>
          </a:bodyPr>
          <a:lstStyle>
            <a:lvl1pPr marL="228600" indent="-228600" algn="l" defTabSz="914400" rtl="0" eaLnBrk="1" latinLnBrk="0" hangingPunct="1">
              <a:lnSpc>
                <a:spcPct val="90000"/>
              </a:lnSpc>
              <a:spcBef>
                <a:spcPts val="1000"/>
              </a:spcBef>
              <a:buClr>
                <a:srgbClr val="FEF54C"/>
              </a:buClr>
              <a:buSzPct val="60000"/>
              <a:buFont typeface="Wingdings" panose="05000000000000000000" pitchFamily="2" charset="2"/>
              <a:buChar char="l"/>
              <a:defRPr sz="3200" b="0" kern="1200">
                <a:solidFill>
                  <a:srgbClr val="3D2277"/>
                </a:solidFill>
                <a:latin typeface="Brother 1816" pitchFamily="50" charset="0"/>
                <a:ea typeface="+mn-ea"/>
                <a:cs typeface="+mn-cs"/>
              </a:defRPr>
            </a:lvl1pPr>
            <a:lvl2pPr marL="685800" indent="-228600" algn="l" defTabSz="914400" rtl="0" eaLnBrk="1" latinLnBrk="0" hangingPunct="1">
              <a:lnSpc>
                <a:spcPct val="90000"/>
              </a:lnSpc>
              <a:spcBef>
                <a:spcPts val="500"/>
              </a:spcBef>
              <a:buClr>
                <a:srgbClr val="FEF54C"/>
              </a:buClr>
              <a:buSzPct val="60000"/>
              <a:buFont typeface="Wingdings" panose="05000000000000000000" pitchFamily="2" charset="2"/>
              <a:buChar char="l"/>
              <a:defRPr sz="2800" b="0" kern="1200">
                <a:solidFill>
                  <a:srgbClr val="3D2277"/>
                </a:solidFill>
                <a:latin typeface="Brother 1816" pitchFamily="50" charset="0"/>
                <a:ea typeface="+mn-ea"/>
                <a:cs typeface="+mn-cs"/>
              </a:defRPr>
            </a:lvl2pPr>
            <a:lvl3pPr marL="1143000" indent="-228600" algn="l" defTabSz="914400" rtl="0" eaLnBrk="1" latinLnBrk="0" hangingPunct="1">
              <a:lnSpc>
                <a:spcPct val="90000"/>
              </a:lnSpc>
              <a:spcBef>
                <a:spcPts val="500"/>
              </a:spcBef>
              <a:buClr>
                <a:srgbClr val="FEF54C"/>
              </a:buClr>
              <a:buSzPct val="60000"/>
              <a:buFont typeface="Wingdings" panose="05000000000000000000" pitchFamily="2" charset="2"/>
              <a:buChar char="l"/>
              <a:defRPr sz="2400" b="0" kern="1200">
                <a:solidFill>
                  <a:srgbClr val="3D2277"/>
                </a:solidFill>
                <a:latin typeface="Brother 1816" pitchFamily="50" charset="0"/>
                <a:ea typeface="+mn-ea"/>
                <a:cs typeface="+mn-cs"/>
              </a:defRPr>
            </a:lvl3pPr>
            <a:lvl4pPr marL="1600200" indent="-228600" algn="l" defTabSz="914400" rtl="0" eaLnBrk="1" latinLnBrk="0" hangingPunct="1">
              <a:lnSpc>
                <a:spcPct val="90000"/>
              </a:lnSpc>
              <a:spcBef>
                <a:spcPts val="500"/>
              </a:spcBef>
              <a:buClr>
                <a:srgbClr val="FEF54C"/>
              </a:buClr>
              <a:buSzPct val="60000"/>
              <a:buFont typeface="Wingdings" panose="05000000000000000000" pitchFamily="2" charset="2"/>
              <a:buChar char="l"/>
              <a:defRPr sz="2000" b="0" kern="1200">
                <a:solidFill>
                  <a:srgbClr val="3D2277"/>
                </a:solidFill>
                <a:latin typeface="Brother 1816" pitchFamily="50" charset="0"/>
                <a:ea typeface="+mn-ea"/>
                <a:cs typeface="+mn-cs"/>
              </a:defRPr>
            </a:lvl4pPr>
            <a:lvl5pPr marL="2057400" indent="-228600" algn="l" defTabSz="914400" rtl="0" eaLnBrk="1" latinLnBrk="0" hangingPunct="1">
              <a:lnSpc>
                <a:spcPct val="90000"/>
              </a:lnSpc>
              <a:spcBef>
                <a:spcPts val="500"/>
              </a:spcBef>
              <a:buClr>
                <a:srgbClr val="FEF54C"/>
              </a:buClr>
              <a:buSzPct val="60000"/>
              <a:buFont typeface="Wingdings" panose="05000000000000000000" pitchFamily="2" charset="2"/>
              <a:buChar char="l"/>
              <a:defRPr sz="2000" b="0" kern="1200">
                <a:solidFill>
                  <a:srgbClr val="3D2277"/>
                </a:solidFill>
                <a:latin typeface="Brother 1816"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3200">
                <a:solidFill>
                  <a:srgbClr val="3E1A61"/>
                </a:solidFill>
                <a:latin typeface="Wingdings" pitchFamily="2" charset="2"/>
              </a:rPr>
              <a:t>K </a:t>
            </a:r>
            <a:r>
              <a:rPr lang="de-DE" sz="2400">
                <a:solidFill>
                  <a:srgbClr val="481F71"/>
                </a:solidFill>
                <a:latin typeface="BROTHER-1816-BLACK" pitchFamily="2" charset="0"/>
              </a:rPr>
              <a:t>SCHLECHTE DATENSAMMLUNG</a:t>
            </a:r>
            <a:endParaRPr lang="de-DE" sz="2400">
              <a:solidFill>
                <a:srgbClr val="3E1A61"/>
              </a:solidFill>
              <a:latin typeface="Wingdings" pitchFamily="2" charset="2"/>
            </a:endParaRPr>
          </a:p>
          <a:p>
            <a:r>
              <a:rPr lang="de-DE"/>
              <a:t>  </a:t>
            </a:r>
          </a:p>
          <a:p>
            <a:r>
              <a:rPr lang="de-DE"/>
              <a:t> </a:t>
            </a:r>
          </a:p>
          <a:p>
            <a:r>
              <a:rPr lang="de-DE"/>
              <a:t> </a:t>
            </a:r>
          </a:p>
          <a:p>
            <a:r>
              <a:rPr lang="de-DE"/>
              <a:t> </a:t>
            </a:r>
          </a:p>
          <a:p>
            <a:r>
              <a:rPr lang="de-DE"/>
              <a:t> </a:t>
            </a:r>
          </a:p>
          <a:p>
            <a:r>
              <a:rPr lang="de-DE"/>
              <a:t> </a:t>
            </a:r>
          </a:p>
          <a:p>
            <a:pPr marL="0" indent="0">
              <a:buFont typeface="Wingdings" panose="05000000000000000000" pitchFamily="2" charset="2"/>
              <a:buNone/>
            </a:pPr>
            <a:endParaRPr lang="de-DE"/>
          </a:p>
          <a:p>
            <a:pPr marL="0" indent="0">
              <a:buFont typeface="Wingdings" panose="05000000000000000000" pitchFamily="2" charset="2"/>
              <a:buNone/>
            </a:pPr>
            <a:endParaRPr lang="de-DE"/>
          </a:p>
        </p:txBody>
      </p:sp>
    </p:spTree>
    <p:extLst>
      <p:ext uri="{BB962C8B-B14F-4D97-AF65-F5344CB8AC3E}">
        <p14:creationId xmlns:p14="http://schemas.microsoft.com/office/powerpoint/2010/main" val="315477220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89491363-166C-71A8-64A6-75FFFC2E3F94}"/>
              </a:ext>
            </a:extLst>
          </p:cNvPr>
          <p:cNvSpPr>
            <a:spLocks noGrp="1"/>
          </p:cNvSpPr>
          <p:nvPr>
            <p:ph idx="1"/>
          </p:nvPr>
        </p:nvSpPr>
        <p:spPr>
          <a:xfrm>
            <a:off x="870241" y="1975945"/>
            <a:ext cx="8010288" cy="4201018"/>
          </a:xfrm>
        </p:spPr>
        <p:txBody>
          <a:bodyPr>
            <a:normAutofit lnSpcReduction="10000"/>
          </a:bodyPr>
          <a:lstStyle/>
          <a:p>
            <a:pPr>
              <a:lnSpc>
                <a:spcPct val="200000"/>
              </a:lnSpc>
              <a:buSzPct val="110000"/>
              <a:buFont typeface="Wingdings" panose="05000000000000000000" pitchFamily="2" charset="2"/>
              <a:buChar char="ü"/>
            </a:pPr>
            <a:r>
              <a:rPr lang="de-DE"/>
              <a:t>Vorsicht bei </a:t>
            </a:r>
            <a:r>
              <a:rPr lang="de-DE" b="1"/>
              <a:t>privaten Infos!</a:t>
            </a:r>
          </a:p>
          <a:p>
            <a:pPr>
              <a:lnSpc>
                <a:spcPct val="200000"/>
              </a:lnSpc>
              <a:buSzPct val="110000"/>
              <a:buFont typeface="Wingdings" panose="05000000000000000000" pitchFamily="2" charset="2"/>
              <a:buChar char="ü"/>
            </a:pPr>
            <a:r>
              <a:rPr lang="de-DE"/>
              <a:t>sichere </a:t>
            </a:r>
            <a:r>
              <a:rPr lang="de-DE" b="1"/>
              <a:t>Passwörter </a:t>
            </a:r>
          </a:p>
          <a:p>
            <a:pPr>
              <a:lnSpc>
                <a:spcPct val="200000"/>
              </a:lnSpc>
              <a:buSzPct val="110000"/>
              <a:buFont typeface="Wingdings" panose="05000000000000000000" pitchFamily="2" charset="2"/>
              <a:buChar char="ü"/>
            </a:pPr>
            <a:r>
              <a:rPr lang="de-DE"/>
              <a:t>Drittanbieter-</a:t>
            </a:r>
            <a:r>
              <a:rPr lang="de-DE" b="1"/>
              <a:t>Cookies </a:t>
            </a:r>
            <a:r>
              <a:rPr lang="de-DE"/>
              <a:t>ablehnen</a:t>
            </a:r>
          </a:p>
          <a:p>
            <a:pPr>
              <a:lnSpc>
                <a:spcPct val="200000"/>
              </a:lnSpc>
              <a:buSzPct val="110000"/>
              <a:buFont typeface="Wingdings" panose="05000000000000000000" pitchFamily="2" charset="2"/>
              <a:buChar char="ü"/>
            </a:pPr>
            <a:r>
              <a:rPr lang="de-DE"/>
              <a:t>nur die </a:t>
            </a:r>
            <a:r>
              <a:rPr lang="de-DE" b="1"/>
              <a:t>notwendigen </a:t>
            </a:r>
            <a:r>
              <a:rPr lang="de-DE"/>
              <a:t>App-Berechtigungen</a:t>
            </a:r>
          </a:p>
          <a:p>
            <a:pPr>
              <a:buSzPct val="110000"/>
              <a:buFont typeface="Wingdings" panose="05000000000000000000" pitchFamily="2" charset="2"/>
              <a:buChar char="ü"/>
            </a:pPr>
            <a:endParaRPr lang="de-DE"/>
          </a:p>
        </p:txBody>
      </p:sp>
      <p:sp>
        <p:nvSpPr>
          <p:cNvPr id="2" name="Titel 1">
            <a:extLst>
              <a:ext uri="{FF2B5EF4-FFF2-40B4-BE49-F238E27FC236}">
                <a16:creationId xmlns:a16="http://schemas.microsoft.com/office/drawing/2014/main" id="{F4465B3F-9A29-4AD4-9511-329B69F55AF6}"/>
              </a:ext>
            </a:extLst>
          </p:cNvPr>
          <p:cNvSpPr>
            <a:spLocks noGrp="1"/>
          </p:cNvSpPr>
          <p:nvPr>
            <p:ph type="title"/>
          </p:nvPr>
        </p:nvSpPr>
        <p:spPr/>
        <p:txBody>
          <a:bodyPr/>
          <a:lstStyle/>
          <a:p>
            <a:r>
              <a:rPr lang="de-DE"/>
              <a:t>WIE SCHÜTZE ICH MEINE DATEN?</a:t>
            </a:r>
          </a:p>
        </p:txBody>
      </p:sp>
      <p:pic>
        <p:nvPicPr>
          <p:cNvPr id="4100" name="Picture 4" descr="Sticker Stay Safe Sticker by Jared D. Weiss">
            <a:extLst>
              <a:ext uri="{FF2B5EF4-FFF2-40B4-BE49-F238E27FC236}">
                <a16:creationId xmlns:a16="http://schemas.microsoft.com/office/drawing/2014/main" id="{C221E348-74A3-05CB-617C-176B80E452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658865">
            <a:off x="8078173" y="2060239"/>
            <a:ext cx="3405707" cy="34057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9087928"/>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4037BD-64D7-2B5A-073E-CBD463320EC4}"/>
              </a:ext>
            </a:extLst>
          </p:cNvPr>
          <p:cNvSpPr>
            <a:spLocks noGrp="1"/>
          </p:cNvSpPr>
          <p:nvPr>
            <p:ph type="title"/>
          </p:nvPr>
        </p:nvSpPr>
        <p:spPr>
          <a:prstGeom prst="rect">
            <a:avLst/>
          </a:prstGeom>
        </p:spPr>
        <p:txBody>
          <a:bodyPr/>
          <a:lstStyle/>
          <a:p>
            <a:r>
              <a:rPr lang="de-DE">
                <a:solidFill>
                  <a:srgbClr val="481F71"/>
                </a:solidFill>
                <a:latin typeface="BROTHER-1816-BLACK" pitchFamily="2" charset="0"/>
              </a:rPr>
              <a:t>VORSICHT BEI PRIVATEN INFOS!</a:t>
            </a:r>
            <a:endParaRPr lang="de-DE" b="1">
              <a:solidFill>
                <a:srgbClr val="481F71"/>
              </a:solidFill>
              <a:latin typeface="BROTHER-1816-BLACK" pitchFamily="2" charset="0"/>
            </a:endParaRPr>
          </a:p>
        </p:txBody>
      </p:sp>
      <p:sp>
        <p:nvSpPr>
          <p:cNvPr id="5" name="Inhaltsplatzhalter 4">
            <a:extLst>
              <a:ext uri="{FF2B5EF4-FFF2-40B4-BE49-F238E27FC236}">
                <a16:creationId xmlns:a16="http://schemas.microsoft.com/office/drawing/2014/main" id="{1EEF8B18-3554-8CD5-D505-AB2E9BFEF8A6}"/>
              </a:ext>
            </a:extLst>
          </p:cNvPr>
          <p:cNvSpPr>
            <a:spLocks noGrp="1"/>
          </p:cNvSpPr>
          <p:nvPr>
            <p:ph idx="1"/>
          </p:nvPr>
        </p:nvSpPr>
        <p:spPr>
          <a:xfrm>
            <a:off x="1011542" y="2185173"/>
            <a:ext cx="4286064" cy="4201018"/>
          </a:xfrm>
        </p:spPr>
        <p:txBody>
          <a:bodyPr numCol="1"/>
          <a:lstStyle/>
          <a:p>
            <a:r>
              <a:rPr lang="de-DE"/>
              <a:t>Instagram- und Tiktok-Profil auf </a:t>
            </a:r>
            <a:r>
              <a:rPr lang="de-DE" b="1"/>
              <a:t>privat stellen</a:t>
            </a:r>
          </a:p>
          <a:p>
            <a:r>
              <a:rPr lang="de-DE"/>
              <a:t>keine </a:t>
            </a:r>
            <a:r>
              <a:rPr lang="de-DE" b="1"/>
              <a:t>Handynummern</a:t>
            </a:r>
            <a:r>
              <a:rPr lang="de-DE"/>
              <a:t> im Chat!</a:t>
            </a:r>
          </a:p>
          <a:p>
            <a:r>
              <a:rPr lang="de-DE"/>
              <a:t>Echte Namen nur bei </a:t>
            </a:r>
            <a:r>
              <a:rPr lang="de-DE" b="1"/>
              <a:t>echten Freunden</a:t>
            </a:r>
            <a:r>
              <a:rPr lang="de-DE"/>
              <a:t>!</a:t>
            </a:r>
          </a:p>
          <a:p>
            <a:r>
              <a:rPr lang="de-DE"/>
              <a:t>persönliche Details nur nach </a:t>
            </a:r>
            <a:r>
              <a:rPr lang="de-DE" b="1"/>
              <a:t>Geheimfrage</a:t>
            </a:r>
            <a:r>
              <a:rPr lang="de-DE"/>
              <a:t>!</a:t>
            </a:r>
          </a:p>
          <a:p>
            <a:endParaRPr lang="de-DE"/>
          </a:p>
          <a:p>
            <a:endParaRPr lang="de-DE"/>
          </a:p>
        </p:txBody>
      </p:sp>
      <p:sp>
        <p:nvSpPr>
          <p:cNvPr id="7" name="Inhaltsplatzhalter 4">
            <a:extLst>
              <a:ext uri="{FF2B5EF4-FFF2-40B4-BE49-F238E27FC236}">
                <a16:creationId xmlns:a16="http://schemas.microsoft.com/office/drawing/2014/main" id="{8FB85CF9-6686-C288-4EAC-FF04ED03C500}"/>
              </a:ext>
            </a:extLst>
          </p:cNvPr>
          <p:cNvSpPr txBox="1">
            <a:spLocks/>
          </p:cNvSpPr>
          <p:nvPr/>
        </p:nvSpPr>
        <p:spPr>
          <a:xfrm>
            <a:off x="6249968" y="2185173"/>
            <a:ext cx="5079295" cy="4201018"/>
          </a:xfrm>
          <a:prstGeom prst="rect">
            <a:avLst/>
          </a:prstGeom>
        </p:spPr>
        <p:txBody>
          <a:bodyPr vert="horz" lIns="91440" tIns="45720" rIns="91440" bIns="45720" numCol="2" rtlCol="0">
            <a:normAutofit/>
          </a:bodyPr>
          <a:lstStyle>
            <a:lvl1pPr marL="228600" indent="-228600" algn="l" defTabSz="914400" rtl="0" eaLnBrk="1" latinLnBrk="0" hangingPunct="1">
              <a:lnSpc>
                <a:spcPct val="90000"/>
              </a:lnSpc>
              <a:spcBef>
                <a:spcPts val="1000"/>
              </a:spcBef>
              <a:buClr>
                <a:srgbClr val="FEF54C"/>
              </a:buClr>
              <a:buSzPct val="60000"/>
              <a:buFont typeface="Wingdings" panose="05000000000000000000" pitchFamily="2" charset="2"/>
              <a:buChar char="l"/>
              <a:defRPr sz="3200" b="0" kern="1200">
                <a:solidFill>
                  <a:srgbClr val="3D2277"/>
                </a:solidFill>
                <a:latin typeface="Brother 1816" pitchFamily="50" charset="0"/>
                <a:ea typeface="+mn-ea"/>
                <a:cs typeface="+mn-cs"/>
              </a:defRPr>
            </a:lvl1pPr>
            <a:lvl2pPr marL="685800" indent="-228600" algn="l" defTabSz="914400" rtl="0" eaLnBrk="1" latinLnBrk="0" hangingPunct="1">
              <a:lnSpc>
                <a:spcPct val="90000"/>
              </a:lnSpc>
              <a:spcBef>
                <a:spcPts val="500"/>
              </a:spcBef>
              <a:buClr>
                <a:srgbClr val="FEF54C"/>
              </a:buClr>
              <a:buSzPct val="60000"/>
              <a:buFont typeface="Wingdings" panose="05000000000000000000" pitchFamily="2" charset="2"/>
              <a:buChar char="l"/>
              <a:defRPr sz="2800" b="0" kern="1200">
                <a:solidFill>
                  <a:srgbClr val="3D2277"/>
                </a:solidFill>
                <a:latin typeface="Brother 1816" pitchFamily="50" charset="0"/>
                <a:ea typeface="+mn-ea"/>
                <a:cs typeface="+mn-cs"/>
              </a:defRPr>
            </a:lvl2pPr>
            <a:lvl3pPr marL="1143000" indent="-228600" algn="l" defTabSz="914400" rtl="0" eaLnBrk="1" latinLnBrk="0" hangingPunct="1">
              <a:lnSpc>
                <a:spcPct val="90000"/>
              </a:lnSpc>
              <a:spcBef>
                <a:spcPts val="500"/>
              </a:spcBef>
              <a:buClr>
                <a:srgbClr val="FEF54C"/>
              </a:buClr>
              <a:buSzPct val="60000"/>
              <a:buFont typeface="Wingdings" panose="05000000000000000000" pitchFamily="2" charset="2"/>
              <a:buChar char="l"/>
              <a:defRPr sz="2400" b="0" kern="1200">
                <a:solidFill>
                  <a:srgbClr val="3D2277"/>
                </a:solidFill>
                <a:latin typeface="Brother 1816" pitchFamily="50" charset="0"/>
                <a:ea typeface="+mn-ea"/>
                <a:cs typeface="+mn-cs"/>
              </a:defRPr>
            </a:lvl3pPr>
            <a:lvl4pPr marL="1600200" indent="-228600" algn="l" defTabSz="914400" rtl="0" eaLnBrk="1" latinLnBrk="0" hangingPunct="1">
              <a:lnSpc>
                <a:spcPct val="90000"/>
              </a:lnSpc>
              <a:spcBef>
                <a:spcPts val="500"/>
              </a:spcBef>
              <a:buClr>
                <a:srgbClr val="FEF54C"/>
              </a:buClr>
              <a:buSzPct val="60000"/>
              <a:buFont typeface="Wingdings" panose="05000000000000000000" pitchFamily="2" charset="2"/>
              <a:buChar char="l"/>
              <a:defRPr sz="2000" b="0" kern="1200">
                <a:solidFill>
                  <a:srgbClr val="3D2277"/>
                </a:solidFill>
                <a:latin typeface="Brother 1816" pitchFamily="50" charset="0"/>
                <a:ea typeface="+mn-ea"/>
                <a:cs typeface="+mn-cs"/>
              </a:defRPr>
            </a:lvl4pPr>
            <a:lvl5pPr marL="2057400" indent="-228600" algn="l" defTabSz="914400" rtl="0" eaLnBrk="1" latinLnBrk="0" hangingPunct="1">
              <a:lnSpc>
                <a:spcPct val="90000"/>
              </a:lnSpc>
              <a:spcBef>
                <a:spcPts val="500"/>
              </a:spcBef>
              <a:buClr>
                <a:srgbClr val="FEF54C"/>
              </a:buClr>
              <a:buSzPct val="60000"/>
              <a:buFont typeface="Wingdings" panose="05000000000000000000" pitchFamily="2" charset="2"/>
              <a:buChar char="l"/>
              <a:defRPr sz="2000" b="0" kern="1200">
                <a:solidFill>
                  <a:srgbClr val="3D2277"/>
                </a:solidFill>
                <a:latin typeface="Brother 1816"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endParaRPr lang="de-DE"/>
          </a:p>
        </p:txBody>
      </p:sp>
      <p:sp>
        <p:nvSpPr>
          <p:cNvPr id="4" name="AutoShape 3" descr="Comic-style illustration of teenage students actively keeping their personal data private. The teens are of diverse ethnicities and genders, depicted in a modern, digital environment. Some are using their smartphones and laptops, while others are shown locking virtual safes symbolizing their personal data. The overall scene conveys a sense of awareness and proactivity among the students in protecting their digital privacy, with a colorful and engaging style.">
            <a:extLst>
              <a:ext uri="{FF2B5EF4-FFF2-40B4-BE49-F238E27FC236}">
                <a16:creationId xmlns:a16="http://schemas.microsoft.com/office/drawing/2014/main" id="{23D7E3DC-B4B7-9ACB-1360-1AA21A373F4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10" name="Grafik 9" descr="Ein Bild, das Kleidung, Cartoon, Menschliches Gesicht, Text enthält.&#10;&#10;Automatisch generierte Beschreibung">
            <a:extLst>
              <a:ext uri="{FF2B5EF4-FFF2-40B4-BE49-F238E27FC236}">
                <a16:creationId xmlns:a16="http://schemas.microsoft.com/office/drawing/2014/main" id="{F46F8812-9439-8990-B89E-03822ED090EA}"/>
              </a:ext>
            </a:extLst>
          </p:cNvPr>
          <p:cNvPicPr>
            <a:picLocks noChangeAspect="1"/>
          </p:cNvPicPr>
          <p:nvPr/>
        </p:nvPicPr>
        <p:blipFill>
          <a:blip r:embed="rId3"/>
          <a:stretch>
            <a:fillRect/>
          </a:stretch>
        </p:blipFill>
        <p:spPr>
          <a:xfrm>
            <a:off x="5434766" y="2263593"/>
            <a:ext cx="6757270" cy="3861297"/>
          </a:xfrm>
          <a:prstGeom prst="rect">
            <a:avLst/>
          </a:prstGeom>
        </p:spPr>
      </p:pic>
      <p:sp>
        <p:nvSpPr>
          <p:cNvPr id="11" name="Flussdiagramm: Daten 6">
            <a:extLst>
              <a:ext uri="{FF2B5EF4-FFF2-40B4-BE49-F238E27FC236}">
                <a16:creationId xmlns:a16="http://schemas.microsoft.com/office/drawing/2014/main" id="{7F094013-8757-D818-0651-B4CB0F56C573}"/>
              </a:ext>
            </a:extLst>
          </p:cNvPr>
          <p:cNvSpPr/>
          <p:nvPr/>
        </p:nvSpPr>
        <p:spPr>
          <a:xfrm>
            <a:off x="10973987" y="-65314"/>
            <a:ext cx="1267649" cy="5481725"/>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5309 w 8000"/>
              <a:gd name="connsiteY0" fmla="*/ 16303 h 16303"/>
              <a:gd name="connsiteX1" fmla="*/ 0 w 8000"/>
              <a:gd name="connsiteY1" fmla="*/ 0 h 16303"/>
              <a:gd name="connsiteX2" fmla="*/ 8000 w 8000"/>
              <a:gd name="connsiteY2" fmla="*/ 0 h 16303"/>
              <a:gd name="connsiteX3" fmla="*/ 6000 w 8000"/>
              <a:gd name="connsiteY3" fmla="*/ 10000 h 16303"/>
              <a:gd name="connsiteX4" fmla="*/ 5309 w 8000"/>
              <a:gd name="connsiteY4" fmla="*/ 16303 h 16303"/>
              <a:gd name="connsiteX0" fmla="*/ 6736 w 10100"/>
              <a:gd name="connsiteY0" fmla="*/ 10279 h 10279"/>
              <a:gd name="connsiteX1" fmla="*/ 0 w 10100"/>
              <a:gd name="connsiteY1" fmla="*/ 0 h 10279"/>
              <a:gd name="connsiteX2" fmla="*/ 10100 w 10100"/>
              <a:gd name="connsiteY2" fmla="*/ 279 h 10279"/>
              <a:gd name="connsiteX3" fmla="*/ 7600 w 10100"/>
              <a:gd name="connsiteY3" fmla="*/ 6413 h 10279"/>
              <a:gd name="connsiteX4" fmla="*/ 6736 w 10100"/>
              <a:gd name="connsiteY4" fmla="*/ 10279 h 10279"/>
              <a:gd name="connsiteX0" fmla="*/ 6736 w 7600"/>
              <a:gd name="connsiteY0" fmla="*/ 10279 h 10279"/>
              <a:gd name="connsiteX1" fmla="*/ 0 w 7600"/>
              <a:gd name="connsiteY1" fmla="*/ 0 h 10279"/>
              <a:gd name="connsiteX2" fmla="*/ 6636 w 7600"/>
              <a:gd name="connsiteY2" fmla="*/ 0 h 10279"/>
              <a:gd name="connsiteX3" fmla="*/ 7600 w 7600"/>
              <a:gd name="connsiteY3" fmla="*/ 6413 h 10279"/>
              <a:gd name="connsiteX4" fmla="*/ 6736 w 7600"/>
              <a:gd name="connsiteY4" fmla="*/ 10279 h 10279"/>
              <a:gd name="connsiteX0" fmla="*/ 8863 w 8974"/>
              <a:gd name="connsiteY0" fmla="*/ 10000 h 10491"/>
              <a:gd name="connsiteX1" fmla="*/ 0 w 8974"/>
              <a:gd name="connsiteY1" fmla="*/ 0 h 10491"/>
              <a:gd name="connsiteX2" fmla="*/ 8732 w 8974"/>
              <a:gd name="connsiteY2" fmla="*/ 0 h 10491"/>
              <a:gd name="connsiteX3" fmla="*/ 8877 w 8974"/>
              <a:gd name="connsiteY3" fmla="*/ 10145 h 10491"/>
              <a:gd name="connsiteX4" fmla="*/ 8863 w 8974"/>
              <a:gd name="connsiteY4" fmla="*/ 10000 h 104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4" h="10491">
                <a:moveTo>
                  <a:pt x="8863" y="10000"/>
                </a:moveTo>
                <a:lnTo>
                  <a:pt x="0" y="0"/>
                </a:lnTo>
                <a:lnTo>
                  <a:pt x="8732" y="0"/>
                </a:lnTo>
                <a:cubicBezTo>
                  <a:pt x="8780" y="3382"/>
                  <a:pt x="8829" y="6763"/>
                  <a:pt x="8877" y="10145"/>
                </a:cubicBezTo>
                <a:cubicBezTo>
                  <a:pt x="8499" y="11399"/>
                  <a:pt x="9242" y="8746"/>
                  <a:pt x="8863" y="10000"/>
                </a:cubicBezTo>
                <a:close/>
              </a:path>
            </a:pathLst>
          </a:custGeom>
          <a:solidFill>
            <a:srgbClr val="FEF5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585045658"/>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 descr="A comic-style illustration of a 'Password Professional,' a character representing the concept of strong, secure passwords. The character is styled as a superhero, wearing a costume that incorporates elements of computer keys or password symbols. They strike a confident, heroic pose, perhaps with a cape that has symbols of locks and keys. Their expression is determined and vigilant, conveying the importance of password security. The background could show digital elements or symbols representing cybersecurity, enhancing the theme of digital protection and strength.">
            <a:extLst>
              <a:ext uri="{FF2B5EF4-FFF2-40B4-BE49-F238E27FC236}">
                <a16:creationId xmlns:a16="http://schemas.microsoft.com/office/drawing/2014/main" id="{4FE9159E-27DB-3702-26BB-61A91DE6A02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highlight>
                <a:srgbClr val="481F71"/>
              </a:highlight>
            </a:endParaRPr>
          </a:p>
        </p:txBody>
      </p:sp>
      <p:pic>
        <p:nvPicPr>
          <p:cNvPr id="12" name="Grafik 11" descr="Ein Bild, das Text, Cartoon, Fiktion, Fiktive Gestalt enthält.&#10;&#10;Automatisch generierte Beschreibung">
            <a:extLst>
              <a:ext uri="{FF2B5EF4-FFF2-40B4-BE49-F238E27FC236}">
                <a16:creationId xmlns:a16="http://schemas.microsoft.com/office/drawing/2014/main" id="{2EA8A235-AC6B-712B-111D-18DB1894B64B}"/>
              </a:ext>
            </a:extLst>
          </p:cNvPr>
          <p:cNvPicPr>
            <a:picLocks noChangeAspect="1"/>
          </p:cNvPicPr>
          <p:nvPr/>
        </p:nvPicPr>
        <p:blipFill>
          <a:blip r:embed="rId3"/>
          <a:stretch>
            <a:fillRect/>
          </a:stretch>
        </p:blipFill>
        <p:spPr>
          <a:xfrm rot="1072354">
            <a:off x="7608059" y="1288943"/>
            <a:ext cx="3975314" cy="397531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0" name="Titel 1">
            <a:extLst>
              <a:ext uri="{FF2B5EF4-FFF2-40B4-BE49-F238E27FC236}">
                <a16:creationId xmlns:a16="http://schemas.microsoft.com/office/drawing/2014/main" id="{905AF07E-2A85-643A-CECA-DB1552737C6A}"/>
              </a:ext>
            </a:extLst>
          </p:cNvPr>
          <p:cNvSpPr txBox="1">
            <a:spLocks/>
          </p:cNvSpPr>
          <p:nvPr/>
        </p:nvSpPr>
        <p:spPr>
          <a:xfrm>
            <a:off x="1173480" y="2848736"/>
            <a:ext cx="10515600" cy="2852737"/>
          </a:xfrm>
          <a:prstGeom prst="rect">
            <a:avLst/>
          </a:prstGeom>
          <a:noFill/>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ln>
                  <a:noFill/>
                </a:ln>
                <a:solidFill>
                  <a:srgbClr val="3D2277"/>
                </a:solidFill>
                <a:latin typeface="BROTHER-1816-BLACK"/>
                <a:ea typeface="+mj-ea"/>
                <a:cs typeface="+mj-cs"/>
              </a:defRPr>
            </a:lvl1pPr>
          </a:lstStyle>
          <a:p>
            <a:r>
              <a:rPr lang="de-DE" sz="6000">
                <a:solidFill>
                  <a:srgbClr val="481F71"/>
                </a:solidFill>
                <a:highlight>
                  <a:srgbClr val="FEF54C"/>
                </a:highlight>
              </a:rPr>
              <a:t>PASSWORT-PROFI</a:t>
            </a:r>
            <a:br>
              <a:rPr lang="de-DE" sz="6000">
                <a:solidFill>
                  <a:srgbClr val="481F71"/>
                </a:solidFill>
                <a:highlight>
                  <a:srgbClr val="FEF54C"/>
                </a:highlight>
              </a:rPr>
            </a:br>
            <a:r>
              <a:rPr lang="de-DE">
                <a:solidFill>
                  <a:srgbClr val="FEF54C"/>
                </a:solidFill>
                <a:highlight>
                  <a:srgbClr val="3D2277"/>
                </a:highlight>
              </a:rPr>
              <a:t>Die Challenge</a:t>
            </a:r>
          </a:p>
          <a:p>
            <a:endParaRPr lang="de-DE">
              <a:solidFill>
                <a:srgbClr val="481F71"/>
              </a:solidFill>
              <a:highlight>
                <a:srgbClr val="FEF54C"/>
              </a:highlight>
            </a:endParaRPr>
          </a:p>
        </p:txBody>
      </p:sp>
    </p:spTree>
    <p:extLst>
      <p:ext uri="{BB962C8B-B14F-4D97-AF65-F5344CB8AC3E}">
        <p14:creationId xmlns:p14="http://schemas.microsoft.com/office/powerpoint/2010/main" val="142964109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ichere Passwörter ｜ BSI">
            <a:hlinkClick r:id="" action="ppaction://media"/>
            <a:extLst>
              <a:ext uri="{FF2B5EF4-FFF2-40B4-BE49-F238E27FC236}">
                <a16:creationId xmlns:a16="http://schemas.microsoft.com/office/drawing/2014/main" id="{FF4D2717-B01F-EEE6-7EDE-56919A147F9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49830" y="1306359"/>
            <a:ext cx="9312759" cy="5238428"/>
          </a:xfrm>
          <a:prstGeom prst="rect">
            <a:avLst/>
          </a:prstGeom>
        </p:spPr>
      </p:pic>
      <p:sp>
        <p:nvSpPr>
          <p:cNvPr id="4" name="Titel 1">
            <a:extLst>
              <a:ext uri="{FF2B5EF4-FFF2-40B4-BE49-F238E27FC236}">
                <a16:creationId xmlns:a16="http://schemas.microsoft.com/office/drawing/2014/main" id="{8E4D5D2A-7FED-4F8C-2D44-87C1C64AE858}"/>
              </a:ext>
            </a:extLst>
          </p:cNvPr>
          <p:cNvSpPr txBox="1">
            <a:spLocks/>
          </p:cNvSpPr>
          <p:nvPr/>
        </p:nvSpPr>
        <p:spPr>
          <a:xfrm>
            <a:off x="2512733" y="325119"/>
            <a:ext cx="8429069" cy="883750"/>
          </a:xfrm>
          <a:prstGeom prst="rect">
            <a:avLst/>
          </a:prstGeom>
        </p:spPr>
        <p:txBody>
          <a:bodyPr/>
          <a:lstStyle>
            <a:lvl1pPr algn="l" defTabSz="914400" rtl="0" eaLnBrk="1" latinLnBrk="0" hangingPunct="1">
              <a:lnSpc>
                <a:spcPct val="90000"/>
              </a:lnSpc>
              <a:spcBef>
                <a:spcPct val="0"/>
              </a:spcBef>
              <a:buNone/>
              <a:defRPr sz="4800" b="1" kern="1200">
                <a:solidFill>
                  <a:srgbClr val="3D2277"/>
                </a:solidFill>
                <a:latin typeface="BROTHER-1816-BLACK"/>
                <a:ea typeface="+mj-ea"/>
                <a:cs typeface="+mj-cs"/>
              </a:defRPr>
            </a:lvl1pPr>
          </a:lstStyle>
          <a:p>
            <a:r>
              <a:rPr lang="de-DE" sz="3600"/>
              <a:t>PASSWORT – ABER SICHER!</a:t>
            </a:r>
          </a:p>
        </p:txBody>
      </p:sp>
      <mc:AlternateContent xmlns:mc="http://schemas.openxmlformats.org/markup-compatibility/2006" xmlns:p14="http://schemas.microsoft.com/office/powerpoint/2010/main">
        <mc:Choice Requires="p14">
          <p:contentPart p14:bwMode="auto" r:id="rId6">
            <p14:nvContentPartPr>
              <p14:cNvPr id="2" name="Freihand 1">
                <a:extLst>
                  <a:ext uri="{FF2B5EF4-FFF2-40B4-BE49-F238E27FC236}">
                    <a16:creationId xmlns:a16="http://schemas.microsoft.com/office/drawing/2014/main" id="{FF7DE1DC-7F13-805F-5621-E8ACE558572E}"/>
                  </a:ext>
                </a:extLst>
              </p14:cNvPr>
              <p14:cNvContentPartPr/>
              <p14:nvPr/>
            </p14:nvContentPartPr>
            <p14:xfrm>
              <a:off x="4028040" y="3151080"/>
              <a:ext cx="6494400" cy="3120480"/>
            </p14:xfrm>
          </p:contentPart>
        </mc:Choice>
        <mc:Fallback xmlns="">
          <p:pic>
            <p:nvPicPr>
              <p:cNvPr id="2" name="Freihand 1">
                <a:extLst>
                  <a:ext uri="{FF2B5EF4-FFF2-40B4-BE49-F238E27FC236}">
                    <a16:creationId xmlns:a16="http://schemas.microsoft.com/office/drawing/2014/main" id="{FF7DE1DC-7F13-805F-5621-E8ACE558572E}"/>
                  </a:ext>
                </a:extLst>
              </p:cNvPr>
              <p:cNvPicPr/>
              <p:nvPr/>
            </p:nvPicPr>
            <p:blipFill>
              <a:blip r:embed="rId7"/>
              <a:stretch>
                <a:fillRect/>
              </a:stretch>
            </p:blipFill>
            <p:spPr>
              <a:xfrm>
                <a:off x="4018680" y="3141720"/>
                <a:ext cx="6513120" cy="3139200"/>
              </a:xfrm>
              <a:prstGeom prst="rect">
                <a:avLst/>
              </a:prstGeom>
            </p:spPr>
          </p:pic>
        </mc:Fallback>
      </mc:AlternateContent>
    </p:spTree>
    <p:extLst>
      <p:ext uri="{BB962C8B-B14F-4D97-AF65-F5344CB8AC3E}">
        <p14:creationId xmlns:p14="http://schemas.microsoft.com/office/powerpoint/2010/main" val="25863537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948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465B3F-9A29-4AD4-9511-329B69F55AF6}"/>
              </a:ext>
            </a:extLst>
          </p:cNvPr>
          <p:cNvSpPr>
            <a:spLocks noGrp="1"/>
          </p:cNvSpPr>
          <p:nvPr>
            <p:ph type="title"/>
          </p:nvPr>
        </p:nvSpPr>
        <p:spPr/>
        <p:txBody>
          <a:bodyPr>
            <a:normAutofit/>
          </a:bodyPr>
          <a:lstStyle/>
          <a:p>
            <a:r>
              <a:rPr lang="de-DE"/>
              <a:t>ALTERNATIVE: WORTKETTEN </a:t>
            </a:r>
          </a:p>
        </p:txBody>
      </p:sp>
      <p:sp>
        <p:nvSpPr>
          <p:cNvPr id="3" name="Inhaltsplatzhalter 2">
            <a:extLst>
              <a:ext uri="{FF2B5EF4-FFF2-40B4-BE49-F238E27FC236}">
                <a16:creationId xmlns:a16="http://schemas.microsoft.com/office/drawing/2014/main" id="{89491363-166C-71A8-64A6-75FFFC2E3F94}"/>
              </a:ext>
            </a:extLst>
          </p:cNvPr>
          <p:cNvSpPr>
            <a:spLocks noGrp="1"/>
          </p:cNvSpPr>
          <p:nvPr>
            <p:ph idx="1"/>
          </p:nvPr>
        </p:nvSpPr>
        <p:spPr>
          <a:xfrm>
            <a:off x="870241" y="1975945"/>
            <a:ext cx="4523169" cy="4201018"/>
          </a:xfrm>
        </p:spPr>
        <p:txBody>
          <a:bodyPr>
            <a:normAutofit fontScale="92500"/>
          </a:bodyPr>
          <a:lstStyle/>
          <a:p>
            <a:pPr>
              <a:lnSpc>
                <a:spcPct val="120000"/>
              </a:lnSpc>
              <a:buSzPct val="110000"/>
              <a:buFont typeface="Arial" panose="020B0604020202020204" pitchFamily="34" charset="0"/>
              <a:buChar char="•"/>
            </a:pPr>
            <a:r>
              <a:rPr lang="de-DE"/>
              <a:t>mehrere gut zu merkende Worte hintereinander</a:t>
            </a:r>
          </a:p>
          <a:p>
            <a:pPr>
              <a:lnSpc>
                <a:spcPct val="120000"/>
              </a:lnSpc>
              <a:buSzPct val="110000"/>
              <a:buFont typeface="Arial" panose="020B0604020202020204" pitchFamily="34" charset="0"/>
              <a:buChar char="•"/>
            </a:pPr>
            <a:r>
              <a:rPr lang="de-DE"/>
              <a:t>dazwischen Bindestriche</a:t>
            </a:r>
          </a:p>
          <a:p>
            <a:pPr>
              <a:lnSpc>
                <a:spcPct val="120000"/>
              </a:lnSpc>
              <a:buSzPct val="110000"/>
              <a:buFont typeface="Arial" panose="020B0604020202020204" pitchFamily="34" charset="0"/>
              <a:buChar char="•"/>
            </a:pPr>
            <a:r>
              <a:rPr lang="de-DE"/>
              <a:t>1-2 Buchstaben durch Zahlen ersetzen</a:t>
            </a:r>
          </a:p>
          <a:p>
            <a:pPr>
              <a:lnSpc>
                <a:spcPct val="120000"/>
              </a:lnSpc>
              <a:buSzPct val="110000"/>
              <a:buFont typeface="Arial" panose="020B0604020202020204" pitchFamily="34" charset="0"/>
              <a:buChar char="•"/>
            </a:pPr>
            <a:r>
              <a:rPr lang="de-DE">
                <a:highlight>
                  <a:srgbClr val="FFFF00"/>
                </a:highlight>
              </a:rPr>
              <a:t>4nanas-3lefant-Taste</a:t>
            </a:r>
          </a:p>
          <a:p>
            <a:pPr>
              <a:lnSpc>
                <a:spcPct val="120000"/>
              </a:lnSpc>
              <a:buSzPct val="110000"/>
              <a:buFont typeface="Arial" panose="020B0604020202020204" pitchFamily="34" charset="0"/>
              <a:buChar char="•"/>
            </a:pPr>
            <a:endParaRPr lang="de-DE"/>
          </a:p>
          <a:p>
            <a:pPr>
              <a:lnSpc>
                <a:spcPct val="120000"/>
              </a:lnSpc>
              <a:buSzPct val="110000"/>
              <a:buFont typeface="Arial" panose="020B0604020202020204" pitchFamily="34" charset="0"/>
              <a:buChar char="•"/>
            </a:pPr>
            <a:endParaRPr lang="de-DE"/>
          </a:p>
        </p:txBody>
      </p:sp>
      <p:sp>
        <p:nvSpPr>
          <p:cNvPr id="5" name="AutoShape 2" descr="An imaginative and playful illustration featuring an elephant, a pineapple (ananas), and a computer key. The scene is set in a whimsical environment, where the elephant stands proudly, perhaps in a grassy field. Next to the elephant is a large, ripe pineapple, almost as tall as the elephant itself. In front of them, prominently displayed, is a giant computer key, adding a surreal touch to the scene. The key can be any letter or symbol, but it should be oversized compared to the elephant and the pineapple, creating a fun and quirky composition.">
            <a:extLst>
              <a:ext uri="{FF2B5EF4-FFF2-40B4-BE49-F238E27FC236}">
                <a16:creationId xmlns:a16="http://schemas.microsoft.com/office/drawing/2014/main" id="{227CA0CB-D04C-C29E-5E1D-DF745FB18ED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7" name="Grafik 6" descr="Ein Bild, das Himmel, Palme Orchidee, draußen, Palme enthält.&#10;&#10;Automatisch generierte Beschreibung">
            <a:extLst>
              <a:ext uri="{FF2B5EF4-FFF2-40B4-BE49-F238E27FC236}">
                <a16:creationId xmlns:a16="http://schemas.microsoft.com/office/drawing/2014/main" id="{E58EF054-E501-48B2-F460-4F9FF6BF91F4}"/>
              </a:ext>
            </a:extLst>
          </p:cNvPr>
          <p:cNvPicPr>
            <a:picLocks noChangeAspect="1"/>
          </p:cNvPicPr>
          <p:nvPr/>
        </p:nvPicPr>
        <p:blipFill>
          <a:blip r:embed="rId3"/>
          <a:stretch>
            <a:fillRect/>
          </a:stretch>
        </p:blipFill>
        <p:spPr>
          <a:xfrm>
            <a:off x="6656522" y="1785934"/>
            <a:ext cx="4207790" cy="42077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07585093"/>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465B3F-9A29-4AD4-9511-329B69F55AF6}"/>
              </a:ext>
            </a:extLst>
          </p:cNvPr>
          <p:cNvSpPr>
            <a:spLocks noGrp="1"/>
          </p:cNvSpPr>
          <p:nvPr>
            <p:ph type="title"/>
          </p:nvPr>
        </p:nvSpPr>
        <p:spPr/>
        <p:txBody>
          <a:bodyPr/>
          <a:lstStyle/>
          <a:p>
            <a:r>
              <a:rPr lang="de-DE"/>
              <a:t>CHALLENGE: PASSWORTPROFI	</a:t>
            </a:r>
          </a:p>
        </p:txBody>
      </p:sp>
      <p:sp>
        <p:nvSpPr>
          <p:cNvPr id="3" name="Inhaltsplatzhalter 2">
            <a:extLst>
              <a:ext uri="{FF2B5EF4-FFF2-40B4-BE49-F238E27FC236}">
                <a16:creationId xmlns:a16="http://schemas.microsoft.com/office/drawing/2014/main" id="{89491363-166C-71A8-64A6-75FFFC2E3F94}"/>
              </a:ext>
            </a:extLst>
          </p:cNvPr>
          <p:cNvSpPr>
            <a:spLocks noGrp="1"/>
          </p:cNvSpPr>
          <p:nvPr>
            <p:ph idx="1"/>
          </p:nvPr>
        </p:nvSpPr>
        <p:spPr>
          <a:xfrm>
            <a:off x="870242" y="1820186"/>
            <a:ext cx="6410668" cy="5037814"/>
          </a:xfrm>
        </p:spPr>
        <p:txBody>
          <a:bodyPr>
            <a:normAutofit fontScale="70000" lnSpcReduction="20000"/>
          </a:bodyPr>
          <a:lstStyle/>
          <a:p>
            <a:pPr marL="514350" indent="-514350">
              <a:lnSpc>
                <a:spcPct val="120000"/>
              </a:lnSpc>
              <a:buClr>
                <a:srgbClr val="3E1A61"/>
              </a:buClr>
              <a:buSzPct val="110000"/>
              <a:buFont typeface="+mj-lt"/>
              <a:buAutoNum type="arabicPeriod"/>
            </a:pPr>
            <a:r>
              <a:rPr lang="de-DE"/>
              <a:t>Denkt euch ein </a:t>
            </a:r>
            <a:r>
              <a:rPr lang="de-DE" b="1"/>
              <a:t>sicheres Passwort </a:t>
            </a:r>
            <a:r>
              <a:rPr lang="de-DE"/>
              <a:t>aus, das ihr euch </a:t>
            </a:r>
            <a:r>
              <a:rPr lang="de-DE" b="1"/>
              <a:t>merken</a:t>
            </a:r>
            <a:r>
              <a:rPr lang="de-DE"/>
              <a:t> könnt! Prüft es im </a:t>
            </a:r>
            <a:r>
              <a:rPr lang="de-DE" i="1">
                <a:hlinkClick r:id="rId3"/>
              </a:rPr>
              <a:t>Entropie-Rechner</a:t>
            </a:r>
            <a:r>
              <a:rPr lang="de-DE" i="1"/>
              <a:t> </a:t>
            </a:r>
            <a:r>
              <a:rPr lang="de-DE"/>
              <a:t>auf Sicherheit.</a:t>
            </a:r>
          </a:p>
          <a:p>
            <a:pPr marL="0" indent="0" algn="r">
              <a:lnSpc>
                <a:spcPct val="120000"/>
              </a:lnSpc>
              <a:buClr>
                <a:srgbClr val="3E1A61"/>
              </a:buClr>
              <a:buSzPct val="110000"/>
              <a:buNone/>
            </a:pPr>
            <a:r>
              <a:rPr lang="de-DE">
                <a:sym typeface="Wingdings" panose="05000000000000000000" pitchFamily="2" charset="2"/>
              </a:rPr>
              <a:t> </a:t>
            </a:r>
            <a:r>
              <a:rPr lang="de-DE" b="1">
                <a:sym typeface="Wingdings" panose="05000000000000000000" pitchFamily="2" charset="2"/>
              </a:rPr>
              <a:t>Entropie (</a:t>
            </a:r>
            <a:r>
              <a:rPr lang="de-DE" b="1" i="1"/>
              <a:t>trigraphEntropyBits</a:t>
            </a:r>
            <a:r>
              <a:rPr lang="de-DE" b="1"/>
              <a:t>) </a:t>
            </a:r>
            <a:r>
              <a:rPr lang="de-DE" b="1">
                <a:sym typeface="Wingdings" panose="05000000000000000000" pitchFamily="2" charset="2"/>
              </a:rPr>
              <a:t>über 60 ist sicher!</a:t>
            </a:r>
            <a:br>
              <a:rPr lang="de-DE" b="1"/>
            </a:br>
            <a:endParaRPr lang="de-DE" b="1"/>
          </a:p>
          <a:p>
            <a:pPr marL="514350" indent="-514350">
              <a:lnSpc>
                <a:spcPct val="120000"/>
              </a:lnSpc>
              <a:buClr>
                <a:srgbClr val="3E1A61"/>
              </a:buClr>
              <a:buSzPct val="110000"/>
              <a:buFont typeface="+mj-lt"/>
              <a:buAutoNum type="arabicPeriod"/>
            </a:pPr>
            <a:r>
              <a:rPr lang="de-DE"/>
              <a:t>Schreibt euren </a:t>
            </a:r>
            <a:r>
              <a:rPr lang="de-DE" b="1"/>
              <a:t>Namen und das Passwort </a:t>
            </a:r>
            <a:r>
              <a:rPr lang="de-DE"/>
              <a:t>auf eine Moderationskarte und gebt sie nach vorne.</a:t>
            </a:r>
            <a:br>
              <a:rPr lang="de-DE"/>
            </a:br>
            <a:endParaRPr lang="de-DE"/>
          </a:p>
          <a:p>
            <a:pPr marL="514350" indent="-514350">
              <a:lnSpc>
                <a:spcPct val="120000"/>
              </a:lnSpc>
              <a:buClr>
                <a:srgbClr val="3E1A61"/>
              </a:buClr>
              <a:buSzPct val="110000"/>
              <a:buFont typeface="+mj-lt"/>
              <a:buAutoNum type="arabicPeriod"/>
            </a:pPr>
            <a:r>
              <a:rPr lang="de-DE"/>
              <a:t>Wer sein Passwort </a:t>
            </a:r>
            <a:r>
              <a:rPr lang="de-DE" b="1"/>
              <a:t>auswendig</a:t>
            </a:r>
            <a:r>
              <a:rPr lang="de-DE"/>
              <a:t> aufsagen kann – und ein sogenannter </a:t>
            </a:r>
            <a:r>
              <a:rPr lang="de-DE" i="1">
                <a:hlinkClick r:id="rId3"/>
              </a:rPr>
              <a:t>Entropie-Rechner</a:t>
            </a:r>
            <a:r>
              <a:rPr lang="de-DE" i="1"/>
              <a:t> </a:t>
            </a:r>
            <a:r>
              <a:rPr lang="de-DE"/>
              <a:t>es als </a:t>
            </a:r>
            <a:r>
              <a:rPr lang="de-DE" b="1"/>
              <a:t>sicher</a:t>
            </a:r>
            <a:r>
              <a:rPr lang="de-DE"/>
              <a:t> einstuft, hat gewonnen!</a:t>
            </a:r>
          </a:p>
        </p:txBody>
      </p:sp>
      <p:sp>
        <p:nvSpPr>
          <p:cNvPr id="8" name="AutoShape 2" descr="A comic-style illustration of a 'Password Professional,' a character representing the concept of strong, secure passwords. The character is styled as a superhero, wearing a costume that incorporates elements of computer keys or password symbols. They strike a confident, heroic pose, perhaps with a cape that has symbols of locks and keys. Their expression is determined and vigilant, conveying the importance of password security. The background could show digital elements or symbols representing cybersecurity, enhancing the theme of digital protection and strength.">
            <a:extLst>
              <a:ext uri="{FF2B5EF4-FFF2-40B4-BE49-F238E27FC236}">
                <a16:creationId xmlns:a16="http://schemas.microsoft.com/office/drawing/2014/main" id="{4FE9159E-27DB-3702-26BB-61A91DE6A02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highlight>
                <a:srgbClr val="481F71"/>
              </a:highlight>
            </a:endParaRPr>
          </a:p>
        </p:txBody>
      </p:sp>
      <p:pic>
        <p:nvPicPr>
          <p:cNvPr id="5" name="Grafik 4" descr="Ein Bild, das Grafiken, Screenshot, Muster, Kreis enthält.&#10;&#10;Automatisch generierte Beschreibung">
            <a:extLst>
              <a:ext uri="{FF2B5EF4-FFF2-40B4-BE49-F238E27FC236}">
                <a16:creationId xmlns:a16="http://schemas.microsoft.com/office/drawing/2014/main" id="{28FC6FC2-A40A-B590-E305-5CE7C7FC79F4}"/>
              </a:ext>
            </a:extLst>
          </p:cNvPr>
          <p:cNvPicPr>
            <a:picLocks noChangeAspect="1"/>
          </p:cNvPicPr>
          <p:nvPr/>
        </p:nvPicPr>
        <p:blipFill>
          <a:blip r:embed="rId4"/>
          <a:stretch>
            <a:fillRect/>
          </a:stretch>
        </p:blipFill>
        <p:spPr>
          <a:xfrm>
            <a:off x="7568598" y="1924232"/>
            <a:ext cx="3314335" cy="3314335"/>
          </a:xfrm>
          <a:prstGeom prst="rect">
            <a:avLst/>
          </a:prstGeom>
        </p:spPr>
      </p:pic>
    </p:spTree>
    <p:extLst>
      <p:ext uri="{BB962C8B-B14F-4D97-AF65-F5344CB8AC3E}">
        <p14:creationId xmlns:p14="http://schemas.microsoft.com/office/powerpoint/2010/main" val="2680841834"/>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465B3F-9A29-4AD4-9511-329B69F55AF6}"/>
              </a:ext>
            </a:extLst>
          </p:cNvPr>
          <p:cNvSpPr>
            <a:spLocks noGrp="1"/>
          </p:cNvSpPr>
          <p:nvPr>
            <p:ph type="title"/>
          </p:nvPr>
        </p:nvSpPr>
        <p:spPr/>
        <p:txBody>
          <a:bodyPr/>
          <a:lstStyle/>
          <a:p>
            <a:r>
              <a:rPr lang="de-DE"/>
              <a:t>STATT MERKEN: PASSWORT-SAFES</a:t>
            </a:r>
          </a:p>
        </p:txBody>
      </p:sp>
      <p:sp>
        <p:nvSpPr>
          <p:cNvPr id="3" name="Inhaltsplatzhalter 2">
            <a:extLst>
              <a:ext uri="{FF2B5EF4-FFF2-40B4-BE49-F238E27FC236}">
                <a16:creationId xmlns:a16="http://schemas.microsoft.com/office/drawing/2014/main" id="{89491363-166C-71A8-64A6-75FFFC2E3F94}"/>
              </a:ext>
            </a:extLst>
          </p:cNvPr>
          <p:cNvSpPr>
            <a:spLocks noGrp="1"/>
          </p:cNvSpPr>
          <p:nvPr>
            <p:ph idx="1"/>
          </p:nvPr>
        </p:nvSpPr>
        <p:spPr>
          <a:xfrm>
            <a:off x="870241" y="1820186"/>
            <a:ext cx="7537590" cy="5037814"/>
          </a:xfrm>
        </p:spPr>
        <p:txBody>
          <a:bodyPr>
            <a:normAutofit fontScale="85000" lnSpcReduction="10000"/>
          </a:bodyPr>
          <a:lstStyle/>
          <a:p>
            <a:pPr>
              <a:lnSpc>
                <a:spcPct val="170000"/>
              </a:lnSpc>
              <a:buSzPct val="110000"/>
              <a:buFont typeface="Arial" panose="020B0604020202020204" pitchFamily="34" charset="0"/>
              <a:buChar char="•"/>
            </a:pPr>
            <a:r>
              <a:rPr lang="de-DE"/>
              <a:t>Android-Smartphones und Iphones können </a:t>
            </a:r>
            <a:r>
              <a:rPr lang="de-DE" b="1"/>
              <a:t>automatisch</a:t>
            </a:r>
            <a:r>
              <a:rPr lang="de-DE"/>
              <a:t> </a:t>
            </a:r>
            <a:r>
              <a:rPr lang="de-DE" b="1"/>
              <a:t>Passwörter</a:t>
            </a:r>
            <a:r>
              <a:rPr lang="de-DE"/>
              <a:t> </a:t>
            </a:r>
            <a:r>
              <a:rPr lang="de-DE" b="1"/>
              <a:t>erstellen und</a:t>
            </a:r>
            <a:r>
              <a:rPr lang="de-DE"/>
              <a:t> </a:t>
            </a:r>
            <a:r>
              <a:rPr lang="de-DE" b="1"/>
              <a:t>einfügen.</a:t>
            </a:r>
          </a:p>
          <a:p>
            <a:pPr>
              <a:lnSpc>
                <a:spcPct val="170000"/>
              </a:lnSpc>
              <a:buSzPct val="110000"/>
              <a:buFont typeface="Arial" panose="020B0604020202020204" pitchFamily="34" charset="0"/>
              <a:buChar char="•"/>
            </a:pPr>
            <a:r>
              <a:rPr lang="de-DE"/>
              <a:t>Das ist praktisch, aber man muss den </a:t>
            </a:r>
            <a:r>
              <a:rPr lang="de-DE" b="1"/>
              <a:t>Handyherstellern</a:t>
            </a:r>
            <a:r>
              <a:rPr lang="de-DE"/>
              <a:t> </a:t>
            </a:r>
            <a:r>
              <a:rPr lang="de-DE" b="1"/>
              <a:t>vertrauen</a:t>
            </a:r>
            <a:r>
              <a:rPr lang="de-DE"/>
              <a:t>, dass sie die Passwörter gut aufbewahren!</a:t>
            </a:r>
          </a:p>
          <a:p>
            <a:pPr>
              <a:lnSpc>
                <a:spcPct val="170000"/>
              </a:lnSpc>
              <a:buSzPct val="110000"/>
              <a:buFont typeface="Arial" panose="020B0604020202020204" pitchFamily="34" charset="0"/>
              <a:buChar char="•"/>
            </a:pPr>
            <a:r>
              <a:rPr lang="de-DE">
                <a:highlight>
                  <a:srgbClr val="FFFF00"/>
                </a:highlight>
              </a:rPr>
              <a:t>Besser ist: </a:t>
            </a:r>
            <a:r>
              <a:rPr lang="de-DE" b="1">
                <a:highlight>
                  <a:srgbClr val="FFFF00"/>
                </a:highlight>
              </a:rPr>
              <a:t>Passwortprofi werden!</a:t>
            </a:r>
          </a:p>
        </p:txBody>
      </p:sp>
      <p:pic>
        <p:nvPicPr>
          <p:cNvPr id="5" name="Grafik 4" descr="Ein Bild, das Clipart, Grafiken, Cartoon, Design enthält.&#10;&#10;Automatisch generierte Beschreibung">
            <a:extLst>
              <a:ext uri="{FF2B5EF4-FFF2-40B4-BE49-F238E27FC236}">
                <a16:creationId xmlns:a16="http://schemas.microsoft.com/office/drawing/2014/main" id="{80DD49F6-3C43-2944-C0D0-0EA1517AB38B}"/>
              </a:ext>
            </a:extLst>
          </p:cNvPr>
          <p:cNvPicPr>
            <a:picLocks noChangeAspect="1"/>
          </p:cNvPicPr>
          <p:nvPr/>
        </p:nvPicPr>
        <p:blipFill>
          <a:blip r:embed="rId3"/>
          <a:stretch>
            <a:fillRect/>
          </a:stretch>
        </p:blipFill>
        <p:spPr>
          <a:xfrm>
            <a:off x="7564464" y="2463366"/>
            <a:ext cx="3865536" cy="3865536"/>
          </a:xfrm>
          <a:prstGeom prst="rect">
            <a:avLst/>
          </a:prstGeom>
        </p:spPr>
      </p:pic>
    </p:spTree>
    <p:extLst>
      <p:ext uri="{BB962C8B-B14F-4D97-AF65-F5344CB8AC3E}">
        <p14:creationId xmlns:p14="http://schemas.microsoft.com/office/powerpoint/2010/main" val="1545523739"/>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4037BD-64D7-2B5A-073E-CBD463320EC4}"/>
              </a:ext>
            </a:extLst>
          </p:cNvPr>
          <p:cNvSpPr>
            <a:spLocks noGrp="1"/>
          </p:cNvSpPr>
          <p:nvPr>
            <p:ph type="title"/>
          </p:nvPr>
        </p:nvSpPr>
        <p:spPr/>
        <p:txBody>
          <a:bodyPr/>
          <a:lstStyle/>
          <a:p>
            <a:r>
              <a:rPr lang="de-DE" b="1">
                <a:latin typeface="BROTHER-1816-BLACK" pitchFamily="2" charset="0"/>
              </a:rPr>
              <a:t>WAS MACHEN WIR HEUTE?</a:t>
            </a:r>
          </a:p>
        </p:txBody>
      </p:sp>
      <p:sp>
        <p:nvSpPr>
          <p:cNvPr id="3" name="Inhaltsplatzhalter 2">
            <a:extLst>
              <a:ext uri="{FF2B5EF4-FFF2-40B4-BE49-F238E27FC236}">
                <a16:creationId xmlns:a16="http://schemas.microsoft.com/office/drawing/2014/main" id="{08428DD5-2AB3-6BB7-5691-E8BC5D96F67D}"/>
              </a:ext>
            </a:extLst>
          </p:cNvPr>
          <p:cNvSpPr>
            <a:spLocks noGrp="1"/>
          </p:cNvSpPr>
          <p:nvPr>
            <p:ph idx="1"/>
          </p:nvPr>
        </p:nvSpPr>
        <p:spPr>
          <a:xfrm>
            <a:off x="764855" y="2410518"/>
            <a:ext cx="10732877" cy="4201018"/>
          </a:xfrm>
        </p:spPr>
        <p:txBody>
          <a:bodyPr>
            <a:normAutofit/>
          </a:bodyPr>
          <a:lstStyle/>
          <a:p>
            <a:pPr marL="514350" indent="-514350">
              <a:buClr>
                <a:srgbClr val="3D2277"/>
              </a:buClr>
              <a:buSzPct val="100000"/>
              <a:buFont typeface="+mj-lt"/>
              <a:buAutoNum type="arabicPeriod"/>
            </a:pPr>
            <a:r>
              <a:rPr lang="de-DE" sz="4000">
                <a:solidFill>
                  <a:srgbClr val="3E1A61"/>
                </a:solidFill>
                <a:latin typeface="Brother 1816" pitchFamily="2" charset="0"/>
              </a:rPr>
              <a:t>Datenschutz – eigentlich ganz einfach!</a:t>
            </a:r>
            <a:br>
              <a:rPr lang="de-DE" sz="4000">
                <a:solidFill>
                  <a:srgbClr val="3E1A61"/>
                </a:solidFill>
                <a:latin typeface="Brother 1816" pitchFamily="2" charset="0"/>
              </a:rPr>
            </a:br>
            <a:endParaRPr lang="de-DE" sz="4000">
              <a:solidFill>
                <a:srgbClr val="3E1A61"/>
              </a:solidFill>
              <a:latin typeface="Brother 1816" pitchFamily="2" charset="0"/>
            </a:endParaRPr>
          </a:p>
          <a:p>
            <a:pPr marL="514350" indent="-514350">
              <a:buClr>
                <a:srgbClr val="3D2277"/>
              </a:buClr>
              <a:buSzPct val="100000"/>
              <a:buFont typeface="+mj-lt"/>
              <a:buAutoNum type="arabicPeriod"/>
            </a:pPr>
            <a:r>
              <a:rPr lang="de-DE" sz="4000">
                <a:solidFill>
                  <a:srgbClr val="3E1A61"/>
                </a:solidFill>
                <a:latin typeface="Brother 1816" pitchFamily="2" charset="0"/>
              </a:rPr>
              <a:t>Wer hat mich verraten? Metadaten!</a:t>
            </a:r>
          </a:p>
          <a:p>
            <a:pPr marL="514350" indent="-514350">
              <a:buClr>
                <a:srgbClr val="3D2277"/>
              </a:buClr>
              <a:buSzPct val="100000"/>
              <a:buFont typeface="+mj-lt"/>
              <a:buAutoNum type="arabicPeriod"/>
            </a:pPr>
            <a:endParaRPr lang="de-DE" sz="4000">
              <a:solidFill>
                <a:srgbClr val="3E1A61"/>
              </a:solidFill>
              <a:latin typeface="Brother 1816" pitchFamily="2" charset="0"/>
            </a:endParaRPr>
          </a:p>
          <a:p>
            <a:pPr marL="514350" indent="-514350">
              <a:buClr>
                <a:srgbClr val="3D2277"/>
              </a:buClr>
              <a:buSzPct val="100000"/>
              <a:buFont typeface="+mj-lt"/>
              <a:buAutoNum type="arabicPeriod"/>
            </a:pPr>
            <a:r>
              <a:rPr lang="de-DE" sz="4000">
                <a:solidFill>
                  <a:srgbClr val="3E1A61"/>
                </a:solidFill>
                <a:latin typeface="Brother 1816" pitchFamily="2" charset="0"/>
              </a:rPr>
              <a:t>Du kommst hier (nicht) rein!</a:t>
            </a:r>
            <a:br>
              <a:rPr lang="de-DE" sz="4000">
                <a:solidFill>
                  <a:srgbClr val="3E1A61"/>
                </a:solidFill>
                <a:latin typeface="Brother 1816" pitchFamily="2" charset="0"/>
              </a:rPr>
            </a:br>
            <a:r>
              <a:rPr lang="de-DE" sz="4000">
                <a:solidFill>
                  <a:srgbClr val="3E1A61"/>
                </a:solidFill>
                <a:latin typeface="Brother 1816" pitchFamily="2" charset="0"/>
              </a:rPr>
              <a:t>Handy-Berechtigungen kontrollieren</a:t>
            </a:r>
          </a:p>
        </p:txBody>
      </p:sp>
    </p:spTree>
    <p:extLst>
      <p:ext uri="{BB962C8B-B14F-4D97-AF65-F5344CB8AC3E}">
        <p14:creationId xmlns:p14="http://schemas.microsoft.com/office/powerpoint/2010/main" val="3562526395"/>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465B3F-9A29-4AD4-9511-329B69F55AF6}"/>
              </a:ext>
            </a:extLst>
          </p:cNvPr>
          <p:cNvSpPr>
            <a:spLocks noGrp="1"/>
          </p:cNvSpPr>
          <p:nvPr>
            <p:ph type="title"/>
          </p:nvPr>
        </p:nvSpPr>
        <p:spPr/>
        <p:txBody>
          <a:bodyPr/>
          <a:lstStyle/>
          <a:p>
            <a:r>
              <a:rPr lang="de-DE"/>
              <a:t>EXTRA SICHER / EXTRA UNSICHER</a:t>
            </a:r>
          </a:p>
        </p:txBody>
      </p:sp>
      <p:sp>
        <p:nvSpPr>
          <p:cNvPr id="3" name="Inhaltsplatzhalter 2">
            <a:extLst>
              <a:ext uri="{FF2B5EF4-FFF2-40B4-BE49-F238E27FC236}">
                <a16:creationId xmlns:a16="http://schemas.microsoft.com/office/drawing/2014/main" id="{89491363-166C-71A8-64A6-75FFFC2E3F94}"/>
              </a:ext>
            </a:extLst>
          </p:cNvPr>
          <p:cNvSpPr>
            <a:spLocks noGrp="1"/>
          </p:cNvSpPr>
          <p:nvPr>
            <p:ph idx="1"/>
          </p:nvPr>
        </p:nvSpPr>
        <p:spPr>
          <a:xfrm>
            <a:off x="870242" y="1820186"/>
            <a:ext cx="3334965" cy="4356777"/>
          </a:xfrm>
        </p:spPr>
        <p:txBody>
          <a:bodyPr>
            <a:normAutofit/>
          </a:bodyPr>
          <a:lstStyle/>
          <a:p>
            <a:pPr>
              <a:lnSpc>
                <a:spcPct val="100000"/>
              </a:lnSpc>
              <a:buSzPct val="110000"/>
              <a:buFont typeface="Arial" panose="020B0604020202020204" pitchFamily="34" charset="0"/>
              <a:buChar char="•"/>
            </a:pPr>
            <a:r>
              <a:rPr lang="de-DE" sz="2800" b="1"/>
              <a:t>Mega-Schutz</a:t>
            </a:r>
            <a:r>
              <a:rPr lang="de-DE" sz="2800"/>
              <a:t> bietet </a:t>
            </a:r>
            <a:r>
              <a:rPr lang="de-DE" sz="2800" i="1">
                <a:highlight>
                  <a:srgbClr val="FFFF00"/>
                </a:highlight>
              </a:rPr>
              <a:t>Zwei-Faktor-Bestätigung</a:t>
            </a:r>
            <a:br>
              <a:rPr lang="de-DE" sz="2800" i="1">
                <a:highlight>
                  <a:srgbClr val="FFFF00"/>
                </a:highlight>
              </a:rPr>
            </a:br>
            <a:endParaRPr lang="de-DE" sz="2800" i="1">
              <a:highlight>
                <a:srgbClr val="FFFF00"/>
              </a:highlight>
            </a:endParaRPr>
          </a:p>
          <a:p>
            <a:pPr>
              <a:lnSpc>
                <a:spcPct val="100000"/>
              </a:lnSpc>
              <a:buSzPct val="110000"/>
              <a:buFont typeface="Arial" panose="020B0604020202020204" pitchFamily="34" charset="0"/>
              <a:buChar char="•"/>
            </a:pPr>
            <a:r>
              <a:rPr lang="de-DE" sz="2800"/>
              <a:t>Neben dem Passwort gibt‘s dann einen SMS-Code aufs Handy</a:t>
            </a:r>
          </a:p>
        </p:txBody>
      </p:sp>
      <p:sp>
        <p:nvSpPr>
          <p:cNvPr id="4" name="Inhaltsplatzhalter 2">
            <a:extLst>
              <a:ext uri="{FF2B5EF4-FFF2-40B4-BE49-F238E27FC236}">
                <a16:creationId xmlns:a16="http://schemas.microsoft.com/office/drawing/2014/main" id="{02DFA989-B044-D454-E977-63D743B0C9C9}"/>
              </a:ext>
            </a:extLst>
          </p:cNvPr>
          <p:cNvSpPr txBox="1">
            <a:spLocks/>
          </p:cNvSpPr>
          <p:nvPr/>
        </p:nvSpPr>
        <p:spPr>
          <a:xfrm>
            <a:off x="7594416" y="1820186"/>
            <a:ext cx="3533366" cy="435677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FEF54C"/>
              </a:buClr>
              <a:buSzPct val="60000"/>
              <a:buFont typeface="Wingdings" panose="05000000000000000000" pitchFamily="2" charset="2"/>
              <a:buChar char="l"/>
              <a:defRPr sz="3200" b="0" kern="1200">
                <a:solidFill>
                  <a:srgbClr val="3D2277"/>
                </a:solidFill>
                <a:latin typeface="Brother 1816" pitchFamily="50" charset="0"/>
                <a:ea typeface="+mn-ea"/>
                <a:cs typeface="+mn-cs"/>
              </a:defRPr>
            </a:lvl1pPr>
            <a:lvl2pPr marL="685800" indent="-228600" algn="l" defTabSz="914400" rtl="0" eaLnBrk="1" latinLnBrk="0" hangingPunct="1">
              <a:lnSpc>
                <a:spcPct val="90000"/>
              </a:lnSpc>
              <a:spcBef>
                <a:spcPts val="500"/>
              </a:spcBef>
              <a:buClr>
                <a:srgbClr val="FEF54C"/>
              </a:buClr>
              <a:buSzPct val="60000"/>
              <a:buFont typeface="Wingdings" panose="05000000000000000000" pitchFamily="2" charset="2"/>
              <a:buChar char="l"/>
              <a:defRPr sz="2800" b="0" kern="1200">
                <a:solidFill>
                  <a:srgbClr val="3D2277"/>
                </a:solidFill>
                <a:latin typeface="Brother 1816" pitchFamily="50" charset="0"/>
                <a:ea typeface="+mn-ea"/>
                <a:cs typeface="+mn-cs"/>
              </a:defRPr>
            </a:lvl2pPr>
            <a:lvl3pPr marL="1143000" indent="-228600" algn="l" defTabSz="914400" rtl="0" eaLnBrk="1" latinLnBrk="0" hangingPunct="1">
              <a:lnSpc>
                <a:spcPct val="90000"/>
              </a:lnSpc>
              <a:spcBef>
                <a:spcPts val="500"/>
              </a:spcBef>
              <a:buClr>
                <a:srgbClr val="FEF54C"/>
              </a:buClr>
              <a:buSzPct val="60000"/>
              <a:buFont typeface="Wingdings" panose="05000000000000000000" pitchFamily="2" charset="2"/>
              <a:buChar char="l"/>
              <a:defRPr sz="2400" b="0" kern="1200">
                <a:solidFill>
                  <a:srgbClr val="3D2277"/>
                </a:solidFill>
                <a:latin typeface="Brother 1816" pitchFamily="50" charset="0"/>
                <a:ea typeface="+mn-ea"/>
                <a:cs typeface="+mn-cs"/>
              </a:defRPr>
            </a:lvl3pPr>
            <a:lvl4pPr marL="1600200" indent="-228600" algn="l" defTabSz="914400" rtl="0" eaLnBrk="1" latinLnBrk="0" hangingPunct="1">
              <a:lnSpc>
                <a:spcPct val="90000"/>
              </a:lnSpc>
              <a:spcBef>
                <a:spcPts val="500"/>
              </a:spcBef>
              <a:buClr>
                <a:srgbClr val="FEF54C"/>
              </a:buClr>
              <a:buSzPct val="60000"/>
              <a:buFont typeface="Wingdings" panose="05000000000000000000" pitchFamily="2" charset="2"/>
              <a:buChar char="l"/>
              <a:defRPr sz="2000" b="0" kern="1200">
                <a:solidFill>
                  <a:srgbClr val="3D2277"/>
                </a:solidFill>
                <a:latin typeface="Brother 1816" pitchFamily="50" charset="0"/>
                <a:ea typeface="+mn-ea"/>
                <a:cs typeface="+mn-cs"/>
              </a:defRPr>
            </a:lvl4pPr>
            <a:lvl5pPr marL="2057400" indent="-228600" algn="l" defTabSz="914400" rtl="0" eaLnBrk="1" latinLnBrk="0" hangingPunct="1">
              <a:lnSpc>
                <a:spcPct val="90000"/>
              </a:lnSpc>
              <a:spcBef>
                <a:spcPts val="500"/>
              </a:spcBef>
              <a:buClr>
                <a:srgbClr val="FEF54C"/>
              </a:buClr>
              <a:buSzPct val="60000"/>
              <a:buFont typeface="Wingdings" panose="05000000000000000000" pitchFamily="2" charset="2"/>
              <a:buChar char="l"/>
              <a:defRPr sz="2000" b="0" kern="1200">
                <a:solidFill>
                  <a:srgbClr val="3D2277"/>
                </a:solidFill>
                <a:latin typeface="Brother 1816"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SzPct val="110000"/>
              <a:buFont typeface="Arial" panose="020B0604020202020204" pitchFamily="34" charset="0"/>
              <a:buChar char="•"/>
            </a:pPr>
            <a:r>
              <a:rPr lang="de-DE" sz="2800" b="1" err="1"/>
              <a:t>mega</a:t>
            </a:r>
            <a:r>
              <a:rPr lang="de-DE" sz="2800" b="1"/>
              <a:t> gefährlich </a:t>
            </a:r>
            <a:r>
              <a:rPr lang="de-DE" sz="2800"/>
              <a:t>ist</a:t>
            </a:r>
            <a:br>
              <a:rPr lang="de-DE" sz="2800"/>
            </a:br>
            <a:r>
              <a:rPr lang="de-DE" sz="2800" i="1">
                <a:highlight>
                  <a:srgbClr val="FFFF00"/>
                </a:highlight>
              </a:rPr>
              <a:t>Anmelden mit Google </a:t>
            </a:r>
            <a:r>
              <a:rPr lang="de-DE" sz="2800"/>
              <a:t>oder </a:t>
            </a:r>
            <a:r>
              <a:rPr lang="de-DE" sz="2800" i="1">
                <a:highlight>
                  <a:srgbClr val="FFFF00"/>
                </a:highlight>
              </a:rPr>
              <a:t>Anmelden mit Facebook</a:t>
            </a:r>
            <a:br>
              <a:rPr lang="de-DE" sz="2800" i="1">
                <a:highlight>
                  <a:srgbClr val="FFFF00"/>
                </a:highlight>
              </a:rPr>
            </a:br>
            <a:endParaRPr lang="de-DE" sz="2800" i="1">
              <a:highlight>
                <a:srgbClr val="FFFF00"/>
              </a:highlight>
            </a:endParaRPr>
          </a:p>
          <a:p>
            <a:pPr>
              <a:lnSpc>
                <a:spcPct val="100000"/>
              </a:lnSpc>
              <a:buSzPct val="110000"/>
              <a:buFont typeface="Arial" panose="020B0604020202020204" pitchFamily="34" charset="0"/>
              <a:buChar char="•"/>
            </a:pPr>
            <a:r>
              <a:rPr lang="de-DE" sz="2800"/>
              <a:t>Dann tauschen Google/Facebook die Daten mit der betreffenden App aus!</a:t>
            </a:r>
          </a:p>
        </p:txBody>
      </p:sp>
      <p:pic>
        <p:nvPicPr>
          <p:cNvPr id="7" name="Grafik 6" descr="Ein Bild, das Entwurf, Zeichnung, Darstellung, Fiktion enthält.&#10;&#10;Automatisch generierte Beschreibung">
            <a:extLst>
              <a:ext uri="{FF2B5EF4-FFF2-40B4-BE49-F238E27FC236}">
                <a16:creationId xmlns:a16="http://schemas.microsoft.com/office/drawing/2014/main" id="{82FD20F7-E7CD-8653-DC11-888BAC339920}"/>
              </a:ext>
            </a:extLst>
          </p:cNvPr>
          <p:cNvPicPr>
            <a:picLocks noChangeAspect="1"/>
          </p:cNvPicPr>
          <p:nvPr/>
        </p:nvPicPr>
        <p:blipFill rotWithShape="1">
          <a:blip r:embed="rId3"/>
          <a:srcRect l="11930" t="-390" r="7438" b="390"/>
          <a:stretch/>
        </p:blipFill>
        <p:spPr>
          <a:xfrm>
            <a:off x="4205207" y="1882179"/>
            <a:ext cx="3299847" cy="409241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9853340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46F3C5DA-6CD9-560D-BB3D-FB8DDB0D9214}"/>
              </a:ext>
            </a:extLst>
          </p:cNvPr>
          <p:cNvSpPr>
            <a:spLocks noGrp="1"/>
          </p:cNvSpPr>
          <p:nvPr>
            <p:ph type="title"/>
          </p:nvPr>
        </p:nvSpPr>
        <p:spPr>
          <a:xfrm>
            <a:off x="1058350" y="1650568"/>
            <a:ext cx="10260496" cy="1325563"/>
          </a:xfrm>
        </p:spPr>
        <p:txBody>
          <a:bodyPr/>
          <a:lstStyle/>
          <a:p>
            <a:pPr algn="ctr"/>
            <a:r>
              <a:rPr lang="de-DE"/>
              <a:t>PAUSE</a:t>
            </a:r>
          </a:p>
        </p:txBody>
      </p:sp>
      <p:pic>
        <p:nvPicPr>
          <p:cNvPr id="3" name="5 MINUTE TIMER - COUNTDOWN TIMER (MINIMAL)">
            <a:hlinkClick r:id="" action="ppaction://media"/>
            <a:extLst>
              <a:ext uri="{FF2B5EF4-FFF2-40B4-BE49-F238E27FC236}">
                <a16:creationId xmlns:a16="http://schemas.microsoft.com/office/drawing/2014/main" id="{DF4EE2F3-4005-D032-8524-1B2439ACC5C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532207" y="3109831"/>
            <a:ext cx="5127585" cy="2884267"/>
          </a:xfrm>
          <a:prstGeom prst="rect">
            <a:avLst/>
          </a:prstGeom>
          <a:ln w="127000" cap="sq">
            <a:solidFill>
              <a:srgbClr val="3D2277"/>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7291489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00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06C2D5-4C8B-B294-8BFD-53D7411B8C97}"/>
              </a:ext>
            </a:extLst>
          </p:cNvPr>
          <p:cNvSpPr>
            <a:spLocks noGrp="1"/>
          </p:cNvSpPr>
          <p:nvPr>
            <p:ph type="title"/>
          </p:nvPr>
        </p:nvSpPr>
        <p:spPr/>
        <p:txBody>
          <a:bodyPr>
            <a:normAutofit/>
          </a:bodyPr>
          <a:lstStyle/>
          <a:p>
            <a:r>
              <a:rPr lang="de-DE" sz="4400" b="1">
                <a:solidFill>
                  <a:srgbClr val="481F71"/>
                </a:solidFill>
                <a:highlight>
                  <a:srgbClr val="FEF54C"/>
                </a:highlight>
                <a:latin typeface="BROTHER-1816-BLACK"/>
              </a:rPr>
              <a:t>2. </a:t>
            </a:r>
            <a:r>
              <a:rPr lang="de-DE" sz="4400">
                <a:solidFill>
                  <a:srgbClr val="481F71"/>
                </a:solidFill>
                <a:highlight>
                  <a:srgbClr val="FEF54C"/>
                </a:highlight>
              </a:rPr>
              <a:t>WER HAT MICH VERRATEN? METADATEN!</a:t>
            </a:r>
            <a:endParaRPr lang="de-DE" sz="4400" b="1">
              <a:solidFill>
                <a:srgbClr val="481F71"/>
              </a:solidFill>
              <a:highlight>
                <a:srgbClr val="FEF54C"/>
              </a:highlight>
              <a:latin typeface="BROTHER-1816-BLACK"/>
            </a:endParaRPr>
          </a:p>
        </p:txBody>
      </p:sp>
      <p:sp>
        <p:nvSpPr>
          <p:cNvPr id="3" name="Textplatzhalter 2">
            <a:extLst>
              <a:ext uri="{FF2B5EF4-FFF2-40B4-BE49-F238E27FC236}">
                <a16:creationId xmlns:a16="http://schemas.microsoft.com/office/drawing/2014/main" id="{9605B13D-F819-4895-2368-71EC265814C7}"/>
              </a:ext>
            </a:extLst>
          </p:cNvPr>
          <p:cNvSpPr>
            <a:spLocks noGrp="1"/>
          </p:cNvSpPr>
          <p:nvPr>
            <p:ph type="body" idx="1"/>
          </p:nvPr>
        </p:nvSpPr>
        <p:spPr/>
        <p:txBody>
          <a:bodyPr/>
          <a:lstStyle/>
          <a:p>
            <a:r>
              <a:rPr lang="de-DE">
                <a:solidFill>
                  <a:srgbClr val="FEF54C"/>
                </a:solidFill>
                <a:highlight>
                  <a:srgbClr val="3D2277"/>
                </a:highlight>
              </a:rPr>
              <a:t>Wer wie wann wo mit wem worüber!?</a:t>
            </a:r>
          </a:p>
        </p:txBody>
      </p:sp>
      <p:sp>
        <p:nvSpPr>
          <p:cNvPr id="4" name="AutoShape 2" descr="A comic-style illustration of a bored student sitting at a desk in a classroom, yawning widely. The student has short brown hair and is wearing a casual blue t-shirt and jeans. The classroom is filled with other students who are focused on their work. The bored student has a textbook and a notebook on the desk in front of them, but is looking away from them, gazing into the distance with a disinterested expression. The scene captures the essence of boredom and disengagement in a school setting.">
            <a:extLst>
              <a:ext uri="{FF2B5EF4-FFF2-40B4-BE49-F238E27FC236}">
                <a16:creationId xmlns:a16="http://schemas.microsoft.com/office/drawing/2014/main" id="{4D11ABC9-11F7-6F5D-B025-F2D980B873D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7" name="Flussdiagramm: Daten 6">
            <a:extLst>
              <a:ext uri="{FF2B5EF4-FFF2-40B4-BE49-F238E27FC236}">
                <a16:creationId xmlns:a16="http://schemas.microsoft.com/office/drawing/2014/main" id="{7EC8363D-43BE-4FD3-4192-3CBBE2EE265E}"/>
              </a:ext>
            </a:extLst>
          </p:cNvPr>
          <p:cNvSpPr/>
          <p:nvPr/>
        </p:nvSpPr>
        <p:spPr>
          <a:xfrm>
            <a:off x="10973987" y="-65314"/>
            <a:ext cx="1267649" cy="5481725"/>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5309 w 8000"/>
              <a:gd name="connsiteY0" fmla="*/ 16303 h 16303"/>
              <a:gd name="connsiteX1" fmla="*/ 0 w 8000"/>
              <a:gd name="connsiteY1" fmla="*/ 0 h 16303"/>
              <a:gd name="connsiteX2" fmla="*/ 8000 w 8000"/>
              <a:gd name="connsiteY2" fmla="*/ 0 h 16303"/>
              <a:gd name="connsiteX3" fmla="*/ 6000 w 8000"/>
              <a:gd name="connsiteY3" fmla="*/ 10000 h 16303"/>
              <a:gd name="connsiteX4" fmla="*/ 5309 w 8000"/>
              <a:gd name="connsiteY4" fmla="*/ 16303 h 16303"/>
              <a:gd name="connsiteX0" fmla="*/ 6736 w 10100"/>
              <a:gd name="connsiteY0" fmla="*/ 10279 h 10279"/>
              <a:gd name="connsiteX1" fmla="*/ 0 w 10100"/>
              <a:gd name="connsiteY1" fmla="*/ 0 h 10279"/>
              <a:gd name="connsiteX2" fmla="*/ 10100 w 10100"/>
              <a:gd name="connsiteY2" fmla="*/ 279 h 10279"/>
              <a:gd name="connsiteX3" fmla="*/ 7600 w 10100"/>
              <a:gd name="connsiteY3" fmla="*/ 6413 h 10279"/>
              <a:gd name="connsiteX4" fmla="*/ 6736 w 10100"/>
              <a:gd name="connsiteY4" fmla="*/ 10279 h 10279"/>
              <a:gd name="connsiteX0" fmla="*/ 6736 w 7600"/>
              <a:gd name="connsiteY0" fmla="*/ 10279 h 10279"/>
              <a:gd name="connsiteX1" fmla="*/ 0 w 7600"/>
              <a:gd name="connsiteY1" fmla="*/ 0 h 10279"/>
              <a:gd name="connsiteX2" fmla="*/ 6636 w 7600"/>
              <a:gd name="connsiteY2" fmla="*/ 0 h 10279"/>
              <a:gd name="connsiteX3" fmla="*/ 7600 w 7600"/>
              <a:gd name="connsiteY3" fmla="*/ 6413 h 10279"/>
              <a:gd name="connsiteX4" fmla="*/ 6736 w 7600"/>
              <a:gd name="connsiteY4" fmla="*/ 10279 h 10279"/>
              <a:gd name="connsiteX0" fmla="*/ 8863 w 8974"/>
              <a:gd name="connsiteY0" fmla="*/ 10000 h 10491"/>
              <a:gd name="connsiteX1" fmla="*/ 0 w 8974"/>
              <a:gd name="connsiteY1" fmla="*/ 0 h 10491"/>
              <a:gd name="connsiteX2" fmla="*/ 8732 w 8974"/>
              <a:gd name="connsiteY2" fmla="*/ 0 h 10491"/>
              <a:gd name="connsiteX3" fmla="*/ 8877 w 8974"/>
              <a:gd name="connsiteY3" fmla="*/ 10145 h 10491"/>
              <a:gd name="connsiteX4" fmla="*/ 8863 w 8974"/>
              <a:gd name="connsiteY4" fmla="*/ 10000 h 104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4" h="10491">
                <a:moveTo>
                  <a:pt x="8863" y="10000"/>
                </a:moveTo>
                <a:lnTo>
                  <a:pt x="0" y="0"/>
                </a:lnTo>
                <a:lnTo>
                  <a:pt x="8732" y="0"/>
                </a:lnTo>
                <a:cubicBezTo>
                  <a:pt x="8780" y="3382"/>
                  <a:pt x="8829" y="6763"/>
                  <a:pt x="8877" y="10145"/>
                </a:cubicBezTo>
                <a:cubicBezTo>
                  <a:pt x="8499" y="11399"/>
                  <a:pt x="9242" y="8746"/>
                  <a:pt x="8863" y="10000"/>
                </a:cubicBezTo>
                <a:close/>
              </a:path>
            </a:pathLst>
          </a:custGeom>
          <a:solidFill>
            <a:srgbClr val="FEF5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249057643"/>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0493FA-7EEC-22B6-7376-7E4E5FE5C468}"/>
              </a:ext>
            </a:extLst>
          </p:cNvPr>
          <p:cNvSpPr>
            <a:spLocks noGrp="1"/>
          </p:cNvSpPr>
          <p:nvPr>
            <p:ph type="title"/>
          </p:nvPr>
        </p:nvSpPr>
        <p:spPr/>
        <p:txBody>
          <a:bodyPr/>
          <a:lstStyle/>
          <a:p>
            <a:r>
              <a:rPr lang="de-DE"/>
              <a:t>WARUM METADATEN SO MÄCHTIG SIND</a:t>
            </a:r>
          </a:p>
        </p:txBody>
      </p:sp>
      <p:sp>
        <p:nvSpPr>
          <p:cNvPr id="3" name="Inhaltsplatzhalter 2">
            <a:extLst>
              <a:ext uri="{FF2B5EF4-FFF2-40B4-BE49-F238E27FC236}">
                <a16:creationId xmlns:a16="http://schemas.microsoft.com/office/drawing/2014/main" id="{B85B8028-EDCB-8109-75DC-67B9A16B305E}"/>
              </a:ext>
            </a:extLst>
          </p:cNvPr>
          <p:cNvSpPr>
            <a:spLocks noGrp="1"/>
          </p:cNvSpPr>
          <p:nvPr>
            <p:ph idx="1"/>
          </p:nvPr>
        </p:nvSpPr>
        <p:spPr>
          <a:xfrm>
            <a:off x="841058" y="1975945"/>
            <a:ext cx="10260496" cy="4201018"/>
          </a:xfrm>
        </p:spPr>
        <p:txBody>
          <a:bodyPr numCol="2" spcCol="432000">
            <a:normAutofit fontScale="77500" lnSpcReduction="20000"/>
          </a:bodyPr>
          <a:lstStyle/>
          <a:p>
            <a:pPr>
              <a:lnSpc>
                <a:spcPct val="160000"/>
              </a:lnSpc>
            </a:pPr>
            <a:r>
              <a:rPr lang="de-DE">
                <a:latin typeface="+mn-lt"/>
              </a:rPr>
              <a:t>Die Datensammler wissen, dass du an einer Klippe stehend mit der Telefonseelsorge gechattet hast.</a:t>
            </a:r>
          </a:p>
          <a:p>
            <a:pPr>
              <a:lnSpc>
                <a:spcPct val="160000"/>
              </a:lnSpc>
            </a:pPr>
            <a:r>
              <a:rPr lang="de-DE" i="1">
                <a:latin typeface="+mn-lt"/>
              </a:rPr>
              <a:t>Worüber</a:t>
            </a:r>
            <a:r>
              <a:rPr lang="de-DE">
                <a:latin typeface="+mn-lt"/>
              </a:rPr>
              <a:t> ihr gechattet hat, wissen sie natürlich nicht.</a:t>
            </a:r>
          </a:p>
          <a:p>
            <a:pPr>
              <a:lnSpc>
                <a:spcPct val="160000"/>
              </a:lnSpc>
            </a:pPr>
            <a:endParaRPr lang="de-DE">
              <a:latin typeface="+mn-lt"/>
            </a:endParaRPr>
          </a:p>
          <a:p>
            <a:pPr>
              <a:lnSpc>
                <a:spcPct val="160000"/>
              </a:lnSpc>
            </a:pPr>
            <a:r>
              <a:rPr lang="de-DE">
                <a:latin typeface="+mn-lt"/>
              </a:rPr>
              <a:t>Die Datensammler wissen, dass du um 2:30 Uhr nachts die Sexhotline angerufen hast und 18 Minuten </a:t>
            </a:r>
            <a:r>
              <a:rPr lang="de-DE" i="1">
                <a:latin typeface="+mn-lt"/>
              </a:rPr>
              <a:t>gesprochen</a:t>
            </a:r>
            <a:r>
              <a:rPr lang="de-DE">
                <a:latin typeface="+mn-lt"/>
              </a:rPr>
              <a:t> hast.</a:t>
            </a:r>
          </a:p>
          <a:p>
            <a:pPr>
              <a:lnSpc>
                <a:spcPct val="160000"/>
              </a:lnSpc>
            </a:pPr>
            <a:r>
              <a:rPr lang="de-DE" i="1">
                <a:latin typeface="+mn-lt"/>
              </a:rPr>
              <a:t>Worüber</a:t>
            </a:r>
            <a:r>
              <a:rPr lang="de-DE">
                <a:latin typeface="+mn-lt"/>
              </a:rPr>
              <a:t> du</a:t>
            </a:r>
            <a:r>
              <a:rPr lang="de-DE" i="1">
                <a:latin typeface="+mn-lt"/>
              </a:rPr>
              <a:t> gesprochen </a:t>
            </a:r>
            <a:r>
              <a:rPr lang="de-DE">
                <a:latin typeface="+mn-lt"/>
              </a:rPr>
              <a:t>hast, wissen sie natürlich nicht.</a:t>
            </a:r>
          </a:p>
        </p:txBody>
      </p:sp>
      <p:sp>
        <p:nvSpPr>
          <p:cNvPr id="4" name="Inhaltsplatzhalter 2">
            <a:extLst>
              <a:ext uri="{FF2B5EF4-FFF2-40B4-BE49-F238E27FC236}">
                <a16:creationId xmlns:a16="http://schemas.microsoft.com/office/drawing/2014/main" id="{86C34A97-63A6-283D-5F82-21E233806898}"/>
              </a:ext>
            </a:extLst>
          </p:cNvPr>
          <p:cNvSpPr txBox="1">
            <a:spLocks/>
          </p:cNvSpPr>
          <p:nvPr/>
        </p:nvSpPr>
        <p:spPr>
          <a:xfrm>
            <a:off x="841058" y="5444982"/>
            <a:ext cx="10260496" cy="4201018"/>
          </a:xfrm>
          <a:prstGeom prst="rect">
            <a:avLst/>
          </a:prstGeom>
        </p:spPr>
        <p:txBody>
          <a:bodyPr vert="horz" lIns="91440" tIns="45720" rIns="91440" bIns="45720" numCol="1" spcCol="432000" rtlCol="0">
            <a:normAutofit/>
          </a:bodyPr>
          <a:lstStyle>
            <a:lvl1pPr marL="228600" indent="-228600" algn="l" defTabSz="914400" rtl="0" eaLnBrk="1" latinLnBrk="0" hangingPunct="1">
              <a:lnSpc>
                <a:spcPct val="90000"/>
              </a:lnSpc>
              <a:spcBef>
                <a:spcPts val="1000"/>
              </a:spcBef>
              <a:buClr>
                <a:srgbClr val="FEF54C"/>
              </a:buClr>
              <a:buSzPct val="60000"/>
              <a:buFont typeface="Wingdings" panose="05000000000000000000" pitchFamily="2" charset="2"/>
              <a:buChar char="l"/>
              <a:defRPr sz="3200" b="0" kern="1200">
                <a:solidFill>
                  <a:srgbClr val="3D2277"/>
                </a:solidFill>
                <a:latin typeface="Brother 1816" pitchFamily="50" charset="0"/>
                <a:ea typeface="+mn-ea"/>
                <a:cs typeface="+mn-cs"/>
              </a:defRPr>
            </a:lvl1pPr>
            <a:lvl2pPr marL="685800" indent="-228600" algn="l" defTabSz="914400" rtl="0" eaLnBrk="1" latinLnBrk="0" hangingPunct="1">
              <a:lnSpc>
                <a:spcPct val="90000"/>
              </a:lnSpc>
              <a:spcBef>
                <a:spcPts val="500"/>
              </a:spcBef>
              <a:buClr>
                <a:srgbClr val="FEF54C"/>
              </a:buClr>
              <a:buSzPct val="60000"/>
              <a:buFont typeface="Wingdings" panose="05000000000000000000" pitchFamily="2" charset="2"/>
              <a:buChar char="l"/>
              <a:defRPr sz="2800" b="0" kern="1200">
                <a:solidFill>
                  <a:srgbClr val="3D2277"/>
                </a:solidFill>
                <a:latin typeface="Brother 1816" pitchFamily="50" charset="0"/>
                <a:ea typeface="+mn-ea"/>
                <a:cs typeface="+mn-cs"/>
              </a:defRPr>
            </a:lvl2pPr>
            <a:lvl3pPr marL="1143000" indent="-228600" algn="l" defTabSz="914400" rtl="0" eaLnBrk="1" latinLnBrk="0" hangingPunct="1">
              <a:lnSpc>
                <a:spcPct val="90000"/>
              </a:lnSpc>
              <a:spcBef>
                <a:spcPts val="500"/>
              </a:spcBef>
              <a:buClr>
                <a:srgbClr val="FEF54C"/>
              </a:buClr>
              <a:buSzPct val="60000"/>
              <a:buFont typeface="Wingdings" panose="05000000000000000000" pitchFamily="2" charset="2"/>
              <a:buChar char="l"/>
              <a:defRPr sz="2400" b="0" kern="1200">
                <a:solidFill>
                  <a:srgbClr val="3D2277"/>
                </a:solidFill>
                <a:latin typeface="Brother 1816" pitchFamily="50" charset="0"/>
                <a:ea typeface="+mn-ea"/>
                <a:cs typeface="+mn-cs"/>
              </a:defRPr>
            </a:lvl3pPr>
            <a:lvl4pPr marL="1600200" indent="-228600" algn="l" defTabSz="914400" rtl="0" eaLnBrk="1" latinLnBrk="0" hangingPunct="1">
              <a:lnSpc>
                <a:spcPct val="90000"/>
              </a:lnSpc>
              <a:spcBef>
                <a:spcPts val="500"/>
              </a:spcBef>
              <a:buClr>
                <a:srgbClr val="FEF54C"/>
              </a:buClr>
              <a:buSzPct val="60000"/>
              <a:buFont typeface="Wingdings" panose="05000000000000000000" pitchFamily="2" charset="2"/>
              <a:buChar char="l"/>
              <a:defRPr sz="2000" b="0" kern="1200">
                <a:solidFill>
                  <a:srgbClr val="3D2277"/>
                </a:solidFill>
                <a:latin typeface="Brother 1816" pitchFamily="50" charset="0"/>
                <a:ea typeface="+mn-ea"/>
                <a:cs typeface="+mn-cs"/>
              </a:defRPr>
            </a:lvl4pPr>
            <a:lvl5pPr marL="2057400" indent="-228600" algn="l" defTabSz="914400" rtl="0" eaLnBrk="1" latinLnBrk="0" hangingPunct="1">
              <a:lnSpc>
                <a:spcPct val="90000"/>
              </a:lnSpc>
              <a:spcBef>
                <a:spcPts val="500"/>
              </a:spcBef>
              <a:buClr>
                <a:srgbClr val="FEF54C"/>
              </a:buClr>
              <a:buSzPct val="60000"/>
              <a:buFont typeface="Wingdings" panose="05000000000000000000" pitchFamily="2" charset="2"/>
              <a:buChar char="l"/>
              <a:defRPr sz="2000" b="0" kern="1200">
                <a:solidFill>
                  <a:srgbClr val="3D2277"/>
                </a:solidFill>
                <a:latin typeface="Brother 1816"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60000"/>
              </a:lnSpc>
            </a:pPr>
            <a:r>
              <a:rPr lang="de-DE" i="1">
                <a:latin typeface="+mn-lt"/>
              </a:rPr>
              <a:t>Aber bei Whatsapp sind die Daten doch verschlüsselt?</a:t>
            </a:r>
          </a:p>
        </p:txBody>
      </p:sp>
      <p:pic>
        <p:nvPicPr>
          <p:cNvPr id="5" name="Picture 4" descr="Yes But Improv GIF">
            <a:extLst>
              <a:ext uri="{FF2B5EF4-FFF2-40B4-BE49-F238E27FC236}">
                <a16:creationId xmlns:a16="http://schemas.microsoft.com/office/drawing/2014/main" id="{EC56875B-9AD7-A491-E762-C2AC097B55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5829" y="2114893"/>
            <a:ext cx="5652878" cy="319114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Flussdiagramm: Daten 6">
            <a:extLst>
              <a:ext uri="{FF2B5EF4-FFF2-40B4-BE49-F238E27FC236}">
                <a16:creationId xmlns:a16="http://schemas.microsoft.com/office/drawing/2014/main" id="{C5308D1C-1982-48B6-9561-8AA9C8012962}"/>
              </a:ext>
            </a:extLst>
          </p:cNvPr>
          <p:cNvSpPr/>
          <p:nvPr/>
        </p:nvSpPr>
        <p:spPr>
          <a:xfrm>
            <a:off x="10973987" y="-65314"/>
            <a:ext cx="1267649" cy="5481725"/>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5309 w 8000"/>
              <a:gd name="connsiteY0" fmla="*/ 16303 h 16303"/>
              <a:gd name="connsiteX1" fmla="*/ 0 w 8000"/>
              <a:gd name="connsiteY1" fmla="*/ 0 h 16303"/>
              <a:gd name="connsiteX2" fmla="*/ 8000 w 8000"/>
              <a:gd name="connsiteY2" fmla="*/ 0 h 16303"/>
              <a:gd name="connsiteX3" fmla="*/ 6000 w 8000"/>
              <a:gd name="connsiteY3" fmla="*/ 10000 h 16303"/>
              <a:gd name="connsiteX4" fmla="*/ 5309 w 8000"/>
              <a:gd name="connsiteY4" fmla="*/ 16303 h 16303"/>
              <a:gd name="connsiteX0" fmla="*/ 6736 w 10100"/>
              <a:gd name="connsiteY0" fmla="*/ 10279 h 10279"/>
              <a:gd name="connsiteX1" fmla="*/ 0 w 10100"/>
              <a:gd name="connsiteY1" fmla="*/ 0 h 10279"/>
              <a:gd name="connsiteX2" fmla="*/ 10100 w 10100"/>
              <a:gd name="connsiteY2" fmla="*/ 279 h 10279"/>
              <a:gd name="connsiteX3" fmla="*/ 7600 w 10100"/>
              <a:gd name="connsiteY3" fmla="*/ 6413 h 10279"/>
              <a:gd name="connsiteX4" fmla="*/ 6736 w 10100"/>
              <a:gd name="connsiteY4" fmla="*/ 10279 h 10279"/>
              <a:gd name="connsiteX0" fmla="*/ 6736 w 7600"/>
              <a:gd name="connsiteY0" fmla="*/ 10279 h 10279"/>
              <a:gd name="connsiteX1" fmla="*/ 0 w 7600"/>
              <a:gd name="connsiteY1" fmla="*/ 0 h 10279"/>
              <a:gd name="connsiteX2" fmla="*/ 6636 w 7600"/>
              <a:gd name="connsiteY2" fmla="*/ 0 h 10279"/>
              <a:gd name="connsiteX3" fmla="*/ 7600 w 7600"/>
              <a:gd name="connsiteY3" fmla="*/ 6413 h 10279"/>
              <a:gd name="connsiteX4" fmla="*/ 6736 w 7600"/>
              <a:gd name="connsiteY4" fmla="*/ 10279 h 10279"/>
              <a:gd name="connsiteX0" fmla="*/ 8863 w 8974"/>
              <a:gd name="connsiteY0" fmla="*/ 10000 h 10491"/>
              <a:gd name="connsiteX1" fmla="*/ 0 w 8974"/>
              <a:gd name="connsiteY1" fmla="*/ 0 h 10491"/>
              <a:gd name="connsiteX2" fmla="*/ 8732 w 8974"/>
              <a:gd name="connsiteY2" fmla="*/ 0 h 10491"/>
              <a:gd name="connsiteX3" fmla="*/ 8877 w 8974"/>
              <a:gd name="connsiteY3" fmla="*/ 10145 h 10491"/>
              <a:gd name="connsiteX4" fmla="*/ 8863 w 8974"/>
              <a:gd name="connsiteY4" fmla="*/ 10000 h 104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4" h="10491">
                <a:moveTo>
                  <a:pt x="8863" y="10000"/>
                </a:moveTo>
                <a:lnTo>
                  <a:pt x="0" y="0"/>
                </a:lnTo>
                <a:lnTo>
                  <a:pt x="8732" y="0"/>
                </a:lnTo>
                <a:cubicBezTo>
                  <a:pt x="8780" y="3382"/>
                  <a:pt x="8829" y="6763"/>
                  <a:pt x="8877" y="10145"/>
                </a:cubicBezTo>
                <a:cubicBezTo>
                  <a:pt x="8499" y="11399"/>
                  <a:pt x="9242" y="8746"/>
                  <a:pt x="8863" y="10000"/>
                </a:cubicBezTo>
                <a:close/>
              </a:path>
            </a:pathLst>
          </a:custGeom>
          <a:solidFill>
            <a:srgbClr val="FEF5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775347626"/>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999"/>
                                          </p:stCondLst>
                                        </p:cTn>
                                        <p:tgtEl>
                                          <p:spTgt spid="3">
                                            <p:txEl>
                                              <p:pRg st="1" end="1"/>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grpId="0" nodeType="afterEffect">
                                  <p:stCondLst>
                                    <p:cond delay="0"/>
                                  </p:stCondLst>
                                  <p:childTnLst>
                                    <p:set>
                                      <p:cBhvr>
                                        <p:cTn id="16" dur="1" fill="hold">
                                          <p:stCondLst>
                                            <p:cond delay="999"/>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1749"/>
                                          </p:stCondLst>
                                        </p:cTn>
                                        <p:tgtEl>
                                          <p:spTgt spid="5"/>
                                        </p:tgtEl>
                                        <p:attrNameLst>
                                          <p:attrName>style.visibility</p:attrName>
                                        </p:attrNameLst>
                                      </p:cBhvr>
                                      <p:to>
                                        <p:strVal val="visible"/>
                                      </p:to>
                                    </p:set>
                                  </p:childTnLst>
                                </p:cTn>
                              </p:par>
                            </p:childTnLst>
                          </p:cTn>
                        </p:par>
                        <p:par>
                          <p:cTn id="21" fill="hold">
                            <p:stCondLst>
                              <p:cond delay="1750"/>
                            </p:stCondLst>
                            <p:childTnLst>
                              <p:par>
                                <p:cTn id="22" presetID="1" presetClass="entr" presetSubtype="0" fill="hold" grpId="0" nodeType="after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05B1C7-778E-2077-89C3-18123CCF1DA3}"/>
              </a:ext>
            </a:extLst>
          </p:cNvPr>
          <p:cNvSpPr>
            <a:spLocks noGrp="1"/>
          </p:cNvSpPr>
          <p:nvPr>
            <p:ph type="title"/>
          </p:nvPr>
        </p:nvSpPr>
        <p:spPr/>
        <p:txBody>
          <a:bodyPr/>
          <a:lstStyle/>
          <a:p>
            <a:r>
              <a:rPr lang="de-DE"/>
              <a:t>WHATS THE PROBLEM, WHATSAPP?</a:t>
            </a:r>
          </a:p>
        </p:txBody>
      </p:sp>
      <p:sp>
        <p:nvSpPr>
          <p:cNvPr id="3" name="Inhaltsplatzhalter 2">
            <a:extLst>
              <a:ext uri="{FF2B5EF4-FFF2-40B4-BE49-F238E27FC236}">
                <a16:creationId xmlns:a16="http://schemas.microsoft.com/office/drawing/2014/main" id="{93725861-9116-CAFF-3A23-0925EC466893}"/>
              </a:ext>
            </a:extLst>
          </p:cNvPr>
          <p:cNvSpPr>
            <a:spLocks noGrp="1"/>
          </p:cNvSpPr>
          <p:nvPr>
            <p:ph idx="1"/>
          </p:nvPr>
        </p:nvSpPr>
        <p:spPr>
          <a:xfrm>
            <a:off x="5199680" y="2041656"/>
            <a:ext cx="6374571" cy="4201018"/>
          </a:xfrm>
        </p:spPr>
        <p:txBody>
          <a:bodyPr>
            <a:normAutofit lnSpcReduction="10000"/>
          </a:bodyPr>
          <a:lstStyle/>
          <a:p>
            <a:r>
              <a:rPr lang="de-DE" b="1">
                <a:highlight>
                  <a:srgbClr val="FFFF00"/>
                </a:highlight>
              </a:rPr>
              <a:t>Whatsapp weiß </a:t>
            </a:r>
            <a:r>
              <a:rPr lang="de-DE" b="1" i="1">
                <a:highlight>
                  <a:srgbClr val="FFFF00"/>
                </a:highlight>
              </a:rPr>
              <a:t>ALLES </a:t>
            </a:r>
            <a:r>
              <a:rPr lang="de-DE" b="1">
                <a:highlight>
                  <a:srgbClr val="FFFF00"/>
                </a:highlight>
              </a:rPr>
              <a:t>über dich.</a:t>
            </a:r>
            <a:br>
              <a:rPr lang="de-DE" b="1"/>
            </a:br>
            <a:r>
              <a:rPr lang="de-DE" b="1"/>
              <a:t>   </a:t>
            </a:r>
          </a:p>
          <a:p>
            <a:pPr lvl="1">
              <a:lnSpc>
                <a:spcPct val="110000"/>
              </a:lnSpc>
            </a:pPr>
            <a:r>
              <a:rPr lang="de-DE" sz="3200"/>
              <a:t>zu welcher Schule du gehst</a:t>
            </a:r>
            <a:br>
              <a:rPr lang="de-DE" sz="3200"/>
            </a:br>
            <a:endParaRPr lang="de-DE" sz="3200"/>
          </a:p>
          <a:p>
            <a:pPr lvl="1">
              <a:lnSpc>
                <a:spcPct val="110000"/>
              </a:lnSpc>
            </a:pPr>
            <a:r>
              <a:rPr lang="de-DE" sz="3200"/>
              <a:t>wo du wohnst</a:t>
            </a:r>
            <a:br>
              <a:rPr lang="de-DE" sz="3200"/>
            </a:br>
            <a:endParaRPr lang="de-DE" sz="3200"/>
          </a:p>
          <a:p>
            <a:pPr lvl="1">
              <a:lnSpc>
                <a:spcPct val="110000"/>
              </a:lnSpc>
            </a:pPr>
            <a:r>
              <a:rPr lang="de-DE" sz="3200"/>
              <a:t>wer die wichtigste Person in deinem Leben ist</a:t>
            </a:r>
          </a:p>
        </p:txBody>
      </p:sp>
      <p:pic>
        <p:nvPicPr>
          <p:cNvPr id="9" name="Grafik 8" descr="Ein Bild, das Cartoon, Kunst, Grafiken, Grafikdesign enthält.&#10;&#10;Automatisch generierte Beschreibung">
            <a:extLst>
              <a:ext uri="{FF2B5EF4-FFF2-40B4-BE49-F238E27FC236}">
                <a16:creationId xmlns:a16="http://schemas.microsoft.com/office/drawing/2014/main" id="{B1F7430E-728E-F992-1902-7AE030F6C5D9}"/>
              </a:ext>
            </a:extLst>
          </p:cNvPr>
          <p:cNvPicPr>
            <a:picLocks noChangeAspect="1"/>
          </p:cNvPicPr>
          <p:nvPr/>
        </p:nvPicPr>
        <p:blipFill>
          <a:blip r:embed="rId3"/>
          <a:stretch>
            <a:fillRect/>
          </a:stretch>
        </p:blipFill>
        <p:spPr>
          <a:xfrm>
            <a:off x="1120069" y="2041656"/>
            <a:ext cx="3538192" cy="353819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873399466"/>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2D35CF-9C50-2BF7-B272-0CF08B396F0C}"/>
              </a:ext>
            </a:extLst>
          </p:cNvPr>
          <p:cNvSpPr>
            <a:spLocks noGrp="1"/>
          </p:cNvSpPr>
          <p:nvPr>
            <p:ph type="title"/>
          </p:nvPr>
        </p:nvSpPr>
        <p:spPr/>
        <p:txBody>
          <a:bodyPr/>
          <a:lstStyle/>
          <a:p>
            <a:r>
              <a:rPr lang="de-DE"/>
              <a:t>WO LAUERT METADATEN-SAMMLUNG?</a:t>
            </a:r>
          </a:p>
        </p:txBody>
      </p:sp>
      <p:sp>
        <p:nvSpPr>
          <p:cNvPr id="3" name="Inhaltsplatzhalter 2">
            <a:extLst>
              <a:ext uri="{FF2B5EF4-FFF2-40B4-BE49-F238E27FC236}">
                <a16:creationId xmlns:a16="http://schemas.microsoft.com/office/drawing/2014/main" id="{23F72814-34E7-C1F4-54B4-2AC516C95A4E}"/>
              </a:ext>
            </a:extLst>
          </p:cNvPr>
          <p:cNvSpPr>
            <a:spLocks noGrp="1"/>
          </p:cNvSpPr>
          <p:nvPr>
            <p:ph idx="1"/>
          </p:nvPr>
        </p:nvSpPr>
        <p:spPr>
          <a:xfrm>
            <a:off x="896594" y="4431589"/>
            <a:ext cx="5651440" cy="4201018"/>
          </a:xfrm>
        </p:spPr>
        <p:txBody>
          <a:bodyPr/>
          <a:lstStyle/>
          <a:p>
            <a:r>
              <a:rPr lang="de-DE"/>
              <a:t>Wir spielen das erste Level des Onlinegames </a:t>
            </a:r>
            <a:br>
              <a:rPr lang="de-DE"/>
            </a:br>
            <a:r>
              <a:rPr lang="de-DE" i="1"/>
              <a:t>Der kleine Datentest</a:t>
            </a:r>
            <a:endParaRPr lang="de-DE"/>
          </a:p>
        </p:txBody>
      </p:sp>
      <p:pic>
        <p:nvPicPr>
          <p:cNvPr id="4" name="Grafik 3">
            <a:extLst>
              <a:ext uri="{FF2B5EF4-FFF2-40B4-BE49-F238E27FC236}">
                <a16:creationId xmlns:a16="http://schemas.microsoft.com/office/drawing/2014/main" id="{6B808448-CC0D-E553-1908-B8F5FDAC0F73}"/>
              </a:ext>
            </a:extLst>
          </p:cNvPr>
          <p:cNvPicPr>
            <a:picLocks noChangeAspect="1"/>
          </p:cNvPicPr>
          <p:nvPr/>
        </p:nvPicPr>
        <p:blipFill>
          <a:blip r:embed="rId3"/>
          <a:stretch>
            <a:fillRect/>
          </a:stretch>
        </p:blipFill>
        <p:spPr>
          <a:xfrm rot="318517">
            <a:off x="1427137" y="1943468"/>
            <a:ext cx="4136755" cy="204809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Grafik 5" descr="Ein Bild, das Text, Screenshot, Grafiken, Design enthält.&#10;&#10;Automatisch generierte Beschreibung">
            <a:extLst>
              <a:ext uri="{FF2B5EF4-FFF2-40B4-BE49-F238E27FC236}">
                <a16:creationId xmlns:a16="http://schemas.microsoft.com/office/drawing/2014/main" id="{A7D28FD6-E980-6EE2-16CE-6387D00DD468}"/>
              </a:ext>
            </a:extLst>
          </p:cNvPr>
          <p:cNvPicPr>
            <a:picLocks noChangeAspect="1"/>
          </p:cNvPicPr>
          <p:nvPr/>
        </p:nvPicPr>
        <p:blipFill>
          <a:blip r:embed="rId4"/>
          <a:stretch>
            <a:fillRect/>
          </a:stretch>
        </p:blipFill>
        <p:spPr>
          <a:xfrm>
            <a:off x="6781798" y="1681789"/>
            <a:ext cx="4409269" cy="4409269"/>
          </a:xfrm>
          <a:prstGeom prst="rect">
            <a:avLst/>
          </a:prstGeom>
        </p:spPr>
      </p:pic>
    </p:spTree>
    <p:extLst>
      <p:ext uri="{BB962C8B-B14F-4D97-AF65-F5344CB8AC3E}">
        <p14:creationId xmlns:p14="http://schemas.microsoft.com/office/powerpoint/2010/main" val="349150214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A4A225-B58C-EA9F-A26B-1BE6ACACEA19}"/>
              </a:ext>
            </a:extLst>
          </p:cNvPr>
          <p:cNvSpPr>
            <a:spLocks noGrp="1"/>
          </p:cNvSpPr>
          <p:nvPr>
            <p:ph type="title"/>
          </p:nvPr>
        </p:nvSpPr>
        <p:spPr/>
        <p:txBody>
          <a:bodyPr>
            <a:normAutofit/>
          </a:bodyPr>
          <a:lstStyle/>
          <a:p>
            <a:r>
              <a:rPr lang="de-DE" sz="4800"/>
              <a:t>METADATEN, NEIN DANKE!</a:t>
            </a:r>
          </a:p>
        </p:txBody>
      </p:sp>
      <p:pic>
        <p:nvPicPr>
          <p:cNvPr id="4" name="Grafik 3" descr="Ein Bild, das Snack, Essen enthält.&#10;&#10;Automatisch generierte Beschreibung">
            <a:extLst>
              <a:ext uri="{FF2B5EF4-FFF2-40B4-BE49-F238E27FC236}">
                <a16:creationId xmlns:a16="http://schemas.microsoft.com/office/drawing/2014/main" id="{E2F63199-FD23-3DF9-BD84-C7E865C85D0F}"/>
              </a:ext>
            </a:extLst>
          </p:cNvPr>
          <p:cNvPicPr>
            <a:picLocks noChangeAspect="1"/>
          </p:cNvPicPr>
          <p:nvPr/>
        </p:nvPicPr>
        <p:blipFill rotWithShape="1">
          <a:blip r:embed="rId3"/>
          <a:srcRect l="9736" t="7570" r="10549" b="14862"/>
          <a:stretch/>
        </p:blipFill>
        <p:spPr>
          <a:xfrm>
            <a:off x="4142152" y="1908963"/>
            <a:ext cx="3907695" cy="3802545"/>
          </a:xfrm>
          <a:prstGeom prst="ellipse">
            <a:avLst/>
          </a:prstGeom>
          <a:ln w="63500" cap="rnd">
            <a:solidFill>
              <a:srgbClr val="FEF54C"/>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Grafik 7">
            <a:extLst>
              <a:ext uri="{FF2B5EF4-FFF2-40B4-BE49-F238E27FC236}">
                <a16:creationId xmlns:a16="http://schemas.microsoft.com/office/drawing/2014/main" id="{DCAFB740-BD9F-9100-1F53-90E31A85B199}"/>
              </a:ext>
            </a:extLst>
          </p:cNvPr>
          <p:cNvPicPr>
            <a:picLocks noChangeAspect="1"/>
          </p:cNvPicPr>
          <p:nvPr/>
        </p:nvPicPr>
        <p:blipFill>
          <a:blip r:embed="rId4"/>
          <a:stretch>
            <a:fillRect/>
          </a:stretch>
        </p:blipFill>
        <p:spPr>
          <a:xfrm rot="1999002">
            <a:off x="7336608" y="3887517"/>
            <a:ext cx="2495898" cy="981212"/>
          </a:xfrm>
          <a:prstGeom prst="rect">
            <a:avLst/>
          </a:prstGeom>
        </p:spPr>
      </p:pic>
      <p:grpSp>
        <p:nvGrpSpPr>
          <p:cNvPr id="11" name="Gruppieren 10">
            <a:extLst>
              <a:ext uri="{FF2B5EF4-FFF2-40B4-BE49-F238E27FC236}">
                <a16:creationId xmlns:a16="http://schemas.microsoft.com/office/drawing/2014/main" id="{053367F7-44B9-CA9A-3F9D-B4E8FB99FCED}"/>
              </a:ext>
            </a:extLst>
          </p:cNvPr>
          <p:cNvGrpSpPr/>
          <p:nvPr/>
        </p:nvGrpSpPr>
        <p:grpSpPr>
          <a:xfrm>
            <a:off x="7743140" y="3345043"/>
            <a:ext cx="2883960" cy="3069000"/>
            <a:chOff x="7743140" y="3345043"/>
            <a:chExt cx="2883960" cy="3069000"/>
          </a:xfrm>
        </p:grpSpPr>
        <mc:AlternateContent xmlns:mc="http://schemas.openxmlformats.org/markup-compatibility/2006" xmlns:p14="http://schemas.microsoft.com/office/powerpoint/2010/main">
          <mc:Choice Requires="p14">
            <p:contentPart p14:bwMode="auto" r:id="rId5">
              <p14:nvContentPartPr>
                <p14:cNvPr id="9" name="Freihand 8">
                  <a:extLst>
                    <a:ext uri="{FF2B5EF4-FFF2-40B4-BE49-F238E27FC236}">
                      <a16:creationId xmlns:a16="http://schemas.microsoft.com/office/drawing/2014/main" id="{D70D81F7-360C-1733-E6CC-D005C11A27B8}"/>
                    </a:ext>
                  </a:extLst>
                </p14:cNvPr>
                <p14:cNvContentPartPr/>
                <p14:nvPr/>
              </p14:nvContentPartPr>
              <p14:xfrm>
                <a:off x="7743140" y="3661123"/>
                <a:ext cx="2883960" cy="1466640"/>
              </p14:xfrm>
            </p:contentPart>
          </mc:Choice>
          <mc:Fallback xmlns="">
            <p:pic>
              <p:nvPicPr>
                <p:cNvPr id="9" name="Freihand 8">
                  <a:extLst>
                    <a:ext uri="{FF2B5EF4-FFF2-40B4-BE49-F238E27FC236}">
                      <a16:creationId xmlns:a16="http://schemas.microsoft.com/office/drawing/2014/main" id="{D70D81F7-360C-1733-E6CC-D005C11A27B8}"/>
                    </a:ext>
                  </a:extLst>
                </p:cNvPr>
                <p:cNvPicPr/>
                <p:nvPr/>
              </p:nvPicPr>
              <p:blipFill>
                <a:blip r:embed="rId6"/>
                <a:stretch>
                  <a:fillRect/>
                </a:stretch>
              </p:blipFill>
              <p:spPr>
                <a:xfrm>
                  <a:off x="7707144" y="3625123"/>
                  <a:ext cx="2955591" cy="15382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0" name="Freihand 9">
                  <a:extLst>
                    <a:ext uri="{FF2B5EF4-FFF2-40B4-BE49-F238E27FC236}">
                      <a16:creationId xmlns:a16="http://schemas.microsoft.com/office/drawing/2014/main" id="{90C68C1D-CBAA-825F-67E2-39469349CA29}"/>
                    </a:ext>
                  </a:extLst>
                </p14:cNvPr>
                <p14:cNvContentPartPr/>
                <p14:nvPr/>
              </p14:nvContentPartPr>
              <p14:xfrm>
                <a:off x="8637380" y="3345043"/>
                <a:ext cx="320400" cy="3069000"/>
              </p14:xfrm>
            </p:contentPart>
          </mc:Choice>
          <mc:Fallback xmlns="">
            <p:pic>
              <p:nvPicPr>
                <p:cNvPr id="10" name="Freihand 9">
                  <a:extLst>
                    <a:ext uri="{FF2B5EF4-FFF2-40B4-BE49-F238E27FC236}">
                      <a16:creationId xmlns:a16="http://schemas.microsoft.com/office/drawing/2014/main" id="{90C68C1D-CBAA-825F-67E2-39469349CA29}"/>
                    </a:ext>
                  </a:extLst>
                </p:cNvPr>
                <p:cNvPicPr/>
                <p:nvPr/>
              </p:nvPicPr>
              <p:blipFill>
                <a:blip r:embed="rId8"/>
                <a:stretch>
                  <a:fillRect/>
                </a:stretch>
              </p:blipFill>
              <p:spPr>
                <a:xfrm>
                  <a:off x="8601380" y="3309043"/>
                  <a:ext cx="392040" cy="3140640"/>
                </a:xfrm>
                <a:prstGeom prst="rect">
                  <a:avLst/>
                </a:prstGeom>
              </p:spPr>
            </p:pic>
          </mc:Fallback>
        </mc:AlternateContent>
      </p:grpSp>
    </p:spTree>
    <p:extLst>
      <p:ext uri="{BB962C8B-B14F-4D97-AF65-F5344CB8AC3E}">
        <p14:creationId xmlns:p14="http://schemas.microsoft.com/office/powerpoint/2010/main" val="235739528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999"/>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999"/>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68E9B2-F699-57AB-45B1-B6BD40B30E18}"/>
              </a:ext>
            </a:extLst>
          </p:cNvPr>
          <p:cNvSpPr>
            <a:spLocks noGrp="1"/>
          </p:cNvSpPr>
          <p:nvPr>
            <p:ph type="title"/>
          </p:nvPr>
        </p:nvSpPr>
        <p:spPr/>
        <p:txBody>
          <a:bodyPr/>
          <a:lstStyle/>
          <a:p>
            <a:r>
              <a:rPr lang="de-DE"/>
              <a:t>DEIN RECHT AUF KEINE KEKSE</a:t>
            </a:r>
          </a:p>
        </p:txBody>
      </p:sp>
      <p:sp>
        <p:nvSpPr>
          <p:cNvPr id="3" name="Inhaltsplatzhalter 2">
            <a:extLst>
              <a:ext uri="{FF2B5EF4-FFF2-40B4-BE49-F238E27FC236}">
                <a16:creationId xmlns:a16="http://schemas.microsoft.com/office/drawing/2014/main" id="{B0EA87DA-5E0B-C5C6-0E83-AD8F8894053C}"/>
              </a:ext>
            </a:extLst>
          </p:cNvPr>
          <p:cNvSpPr>
            <a:spLocks noGrp="1"/>
          </p:cNvSpPr>
          <p:nvPr>
            <p:ph idx="1"/>
          </p:nvPr>
        </p:nvSpPr>
        <p:spPr/>
        <p:txBody>
          <a:bodyPr numCol="2">
            <a:normAutofit fontScale="70000" lnSpcReduction="20000"/>
          </a:bodyPr>
          <a:lstStyle/>
          <a:p>
            <a:pPr>
              <a:lnSpc>
                <a:spcPct val="140000"/>
              </a:lnSpc>
            </a:pPr>
            <a:r>
              <a:rPr lang="de-DE">
                <a:highlight>
                  <a:srgbClr val="FFFF00"/>
                </a:highlight>
              </a:rPr>
              <a:t>Cookies sind die schlimmsten Datensammler!</a:t>
            </a:r>
          </a:p>
          <a:p>
            <a:pPr>
              <a:lnSpc>
                <a:spcPct val="140000"/>
              </a:lnSpc>
            </a:pPr>
            <a:r>
              <a:rPr lang="de-DE"/>
              <a:t>einige Cookies sind </a:t>
            </a:r>
            <a:r>
              <a:rPr lang="de-DE" b="1"/>
              <a:t>nötig</a:t>
            </a:r>
            <a:r>
              <a:rPr lang="de-DE"/>
              <a:t>, damit die Webseite läuft</a:t>
            </a:r>
          </a:p>
          <a:p>
            <a:pPr>
              <a:lnSpc>
                <a:spcPct val="140000"/>
              </a:lnSpc>
            </a:pPr>
            <a:r>
              <a:rPr lang="de-DE"/>
              <a:t>aber so genannte </a:t>
            </a:r>
            <a:r>
              <a:rPr lang="de-DE" b="1"/>
              <a:t>Drittanbieter-Cookies </a:t>
            </a:r>
            <a:r>
              <a:rPr lang="de-DE"/>
              <a:t>dienen meist der </a:t>
            </a:r>
            <a:r>
              <a:rPr lang="de-DE" b="1"/>
              <a:t>Datensammlung</a:t>
            </a:r>
          </a:p>
          <a:p>
            <a:pPr>
              <a:lnSpc>
                <a:spcPct val="140000"/>
              </a:lnSpc>
            </a:pPr>
            <a:r>
              <a:rPr lang="de-DE">
                <a:highlight>
                  <a:srgbClr val="FFFF00"/>
                </a:highlight>
              </a:rPr>
              <a:t>Sie verfolgen jeden unserer Klicks, auch in anderen Apps und Webseiten!</a:t>
            </a:r>
          </a:p>
          <a:p>
            <a:pPr>
              <a:lnSpc>
                <a:spcPct val="140000"/>
              </a:lnSpc>
            </a:pPr>
            <a:r>
              <a:rPr lang="de-DE"/>
              <a:t>seit 2018 </a:t>
            </a:r>
            <a:r>
              <a:rPr lang="de-DE" b="1"/>
              <a:t>verpflichtende Cookie-Zustimmungs-Abfrage </a:t>
            </a:r>
            <a:r>
              <a:rPr lang="de-DE"/>
              <a:t>bei Apps und Webseiten</a:t>
            </a:r>
          </a:p>
          <a:p>
            <a:pPr>
              <a:lnSpc>
                <a:spcPct val="140000"/>
              </a:lnSpc>
            </a:pPr>
            <a:r>
              <a:rPr lang="de-DE"/>
              <a:t>Zustimmung ist meistens aber leichter zu finden als Ablehnung…</a:t>
            </a:r>
          </a:p>
          <a:p>
            <a:pPr>
              <a:lnSpc>
                <a:spcPct val="140000"/>
              </a:lnSpc>
            </a:pPr>
            <a:r>
              <a:rPr lang="de-DE"/>
              <a:t>…weshalb viele Nutzer*innen ungeduldig auf „Alle Akzeptieren“ klicken!</a:t>
            </a:r>
          </a:p>
          <a:p>
            <a:pPr>
              <a:lnSpc>
                <a:spcPct val="140000"/>
              </a:lnSpc>
            </a:pPr>
            <a:r>
              <a:rPr lang="de-DE">
                <a:highlight>
                  <a:srgbClr val="FFFF00"/>
                </a:highlight>
              </a:rPr>
              <a:t>Doch das öffnet das Tor zur Datensammlungs-Hölle!</a:t>
            </a:r>
          </a:p>
        </p:txBody>
      </p:sp>
    </p:spTree>
    <p:extLst>
      <p:ext uri="{BB962C8B-B14F-4D97-AF65-F5344CB8AC3E}">
        <p14:creationId xmlns:p14="http://schemas.microsoft.com/office/powerpoint/2010/main" val="1119304258"/>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4E5C29-751A-454B-CF59-A395B340A9A3}"/>
              </a:ext>
            </a:extLst>
          </p:cNvPr>
          <p:cNvSpPr>
            <a:spLocks noGrp="1"/>
          </p:cNvSpPr>
          <p:nvPr>
            <p:ph type="title"/>
          </p:nvPr>
        </p:nvSpPr>
        <p:spPr/>
        <p:txBody>
          <a:bodyPr/>
          <a:lstStyle/>
          <a:p>
            <a:r>
              <a:rPr lang="de-DE"/>
              <a:t>COOKIES </a:t>
            </a:r>
            <a:r>
              <a:rPr lang="de-DE">
                <a:highlight>
                  <a:srgbClr val="FFFF00"/>
                </a:highlight>
              </a:rPr>
              <a:t>ZULASSEN</a:t>
            </a:r>
          </a:p>
        </p:txBody>
      </p:sp>
      <p:pic>
        <p:nvPicPr>
          <p:cNvPr id="26" name="Grafik 25" descr="Ein Bild, das Text, Screenshot, Zahl enthält.&#10;&#10;Automatisch generierte Beschreibung">
            <a:extLst>
              <a:ext uri="{FF2B5EF4-FFF2-40B4-BE49-F238E27FC236}">
                <a16:creationId xmlns:a16="http://schemas.microsoft.com/office/drawing/2014/main" id="{D70C64E5-0C47-DC95-FCDE-32A65A031888}"/>
              </a:ext>
            </a:extLst>
          </p:cNvPr>
          <p:cNvPicPr>
            <a:picLocks noChangeAspect="1"/>
          </p:cNvPicPr>
          <p:nvPr/>
        </p:nvPicPr>
        <p:blipFill>
          <a:blip r:embed="rId3"/>
          <a:stretch>
            <a:fillRect/>
          </a:stretch>
        </p:blipFill>
        <p:spPr>
          <a:xfrm>
            <a:off x="6381060" y="1503447"/>
            <a:ext cx="4644292" cy="5176669"/>
          </a:xfrm>
          <a:prstGeom prst="rect">
            <a:avLst/>
          </a:prstGeom>
        </p:spPr>
      </p:pic>
      <p:pic>
        <p:nvPicPr>
          <p:cNvPr id="28" name="Grafik 27" descr="Ein Bild, das Text, Screenshot enthält.&#10;&#10;Automatisch generierte Beschreibung">
            <a:extLst>
              <a:ext uri="{FF2B5EF4-FFF2-40B4-BE49-F238E27FC236}">
                <a16:creationId xmlns:a16="http://schemas.microsoft.com/office/drawing/2014/main" id="{D9C41929-5F90-6BE9-3E36-444296188401}"/>
              </a:ext>
            </a:extLst>
          </p:cNvPr>
          <p:cNvPicPr>
            <a:picLocks noChangeAspect="1"/>
          </p:cNvPicPr>
          <p:nvPr/>
        </p:nvPicPr>
        <p:blipFill>
          <a:blip r:embed="rId4"/>
          <a:stretch>
            <a:fillRect/>
          </a:stretch>
        </p:blipFill>
        <p:spPr>
          <a:xfrm>
            <a:off x="1250810" y="3810014"/>
            <a:ext cx="4664807" cy="2870102"/>
          </a:xfrm>
          <a:prstGeom prst="rect">
            <a:avLst/>
          </a:prstGeom>
        </p:spPr>
      </p:pic>
      <p:sp>
        <p:nvSpPr>
          <p:cNvPr id="30" name="Textfeld 29">
            <a:extLst>
              <a:ext uri="{FF2B5EF4-FFF2-40B4-BE49-F238E27FC236}">
                <a16:creationId xmlns:a16="http://schemas.microsoft.com/office/drawing/2014/main" id="{9770944B-D433-43B4-8F72-5C097A51DDA3}"/>
              </a:ext>
            </a:extLst>
          </p:cNvPr>
          <p:cNvSpPr txBox="1"/>
          <p:nvPr/>
        </p:nvSpPr>
        <p:spPr>
          <a:xfrm>
            <a:off x="1250810" y="1674674"/>
            <a:ext cx="5022668" cy="1754326"/>
          </a:xfrm>
          <a:prstGeom prst="rect">
            <a:avLst/>
          </a:prstGeom>
          <a:noFill/>
        </p:spPr>
        <p:txBody>
          <a:bodyPr wrap="square">
            <a:spAutoFit/>
          </a:bodyPr>
          <a:lstStyle/>
          <a:p>
            <a:r>
              <a:rPr lang="de-DE" sz="3600">
                <a:solidFill>
                  <a:srgbClr val="3D2277"/>
                </a:solidFill>
              </a:rPr>
              <a:t>Beispiel </a:t>
            </a:r>
            <a:r>
              <a:rPr lang="de-DE" sz="3600" b="1">
                <a:solidFill>
                  <a:srgbClr val="3D2277"/>
                </a:solidFill>
              </a:rPr>
              <a:t>Kicker.de</a:t>
            </a:r>
            <a:r>
              <a:rPr lang="de-DE" sz="3600">
                <a:solidFill>
                  <a:srgbClr val="3D2277"/>
                </a:solidFill>
              </a:rPr>
              <a:t>:</a:t>
            </a:r>
          </a:p>
          <a:p>
            <a:r>
              <a:rPr lang="de-DE" sz="3600">
                <a:solidFill>
                  <a:srgbClr val="3D2277"/>
                </a:solidFill>
              </a:rPr>
              <a:t>Jede Menge Datenhändler!</a:t>
            </a:r>
          </a:p>
        </p:txBody>
      </p:sp>
      <mc:AlternateContent xmlns:mc="http://schemas.openxmlformats.org/markup-compatibility/2006" xmlns:p14="http://schemas.microsoft.com/office/powerpoint/2010/main">
        <mc:Choice Requires="p14">
          <p:contentPart p14:bwMode="auto" r:id="rId5">
            <p14:nvContentPartPr>
              <p14:cNvPr id="31" name="Freihand 30">
                <a:extLst>
                  <a:ext uri="{FF2B5EF4-FFF2-40B4-BE49-F238E27FC236}">
                    <a16:creationId xmlns:a16="http://schemas.microsoft.com/office/drawing/2014/main" id="{DBD437C9-D6DF-97C8-FB8E-2C9635932C0D}"/>
                  </a:ext>
                </a:extLst>
              </p14:cNvPr>
              <p14:cNvContentPartPr/>
              <p14:nvPr/>
            </p14:nvContentPartPr>
            <p14:xfrm>
              <a:off x="6504380" y="4837963"/>
              <a:ext cx="937800" cy="360"/>
            </p14:xfrm>
          </p:contentPart>
        </mc:Choice>
        <mc:Fallback xmlns="">
          <p:pic>
            <p:nvPicPr>
              <p:cNvPr id="31" name="Freihand 30">
                <a:extLst>
                  <a:ext uri="{FF2B5EF4-FFF2-40B4-BE49-F238E27FC236}">
                    <a16:creationId xmlns:a16="http://schemas.microsoft.com/office/drawing/2014/main" id="{DBD437C9-D6DF-97C8-FB8E-2C9635932C0D}"/>
                  </a:ext>
                </a:extLst>
              </p:cNvPr>
              <p:cNvPicPr/>
              <p:nvPr/>
            </p:nvPicPr>
            <p:blipFill>
              <a:blip r:embed="rId6"/>
              <a:stretch>
                <a:fillRect/>
              </a:stretch>
            </p:blipFill>
            <p:spPr>
              <a:xfrm>
                <a:off x="6414380" y="4657963"/>
                <a:ext cx="1117440" cy="360000"/>
              </a:xfrm>
              <a:prstGeom prst="rect">
                <a:avLst/>
              </a:prstGeom>
            </p:spPr>
          </p:pic>
        </mc:Fallback>
      </mc:AlternateContent>
    </p:spTree>
    <p:extLst>
      <p:ext uri="{BB962C8B-B14F-4D97-AF65-F5344CB8AC3E}">
        <p14:creationId xmlns:p14="http://schemas.microsoft.com/office/powerpoint/2010/main" val="374263070"/>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4E5C29-751A-454B-CF59-A395B340A9A3}"/>
              </a:ext>
            </a:extLst>
          </p:cNvPr>
          <p:cNvSpPr>
            <a:spLocks noGrp="1"/>
          </p:cNvSpPr>
          <p:nvPr>
            <p:ph type="title"/>
          </p:nvPr>
        </p:nvSpPr>
        <p:spPr/>
        <p:txBody>
          <a:bodyPr/>
          <a:lstStyle/>
          <a:p>
            <a:r>
              <a:rPr lang="de-DE"/>
              <a:t>COOKIES </a:t>
            </a:r>
            <a:r>
              <a:rPr lang="de-DE">
                <a:highlight>
                  <a:srgbClr val="FFFF00"/>
                </a:highlight>
              </a:rPr>
              <a:t>ZULASSEN</a:t>
            </a:r>
          </a:p>
        </p:txBody>
      </p:sp>
      <p:pic>
        <p:nvPicPr>
          <p:cNvPr id="18" name="Grafik 17">
            <a:extLst>
              <a:ext uri="{FF2B5EF4-FFF2-40B4-BE49-F238E27FC236}">
                <a16:creationId xmlns:a16="http://schemas.microsoft.com/office/drawing/2014/main" id="{21B25E29-1E83-6A40-1041-A92760ECEB2B}"/>
              </a:ext>
            </a:extLst>
          </p:cNvPr>
          <p:cNvPicPr>
            <a:picLocks noChangeAspect="1"/>
          </p:cNvPicPr>
          <p:nvPr/>
        </p:nvPicPr>
        <p:blipFill>
          <a:blip r:embed="rId3"/>
          <a:stretch>
            <a:fillRect/>
          </a:stretch>
        </p:blipFill>
        <p:spPr>
          <a:xfrm>
            <a:off x="1271206" y="1969332"/>
            <a:ext cx="5423434" cy="4169776"/>
          </a:xfrm>
          <a:prstGeom prst="rect">
            <a:avLst/>
          </a:prstGeom>
        </p:spPr>
      </p:pic>
      <p:pic>
        <p:nvPicPr>
          <p:cNvPr id="21" name="Grafik 20">
            <a:extLst>
              <a:ext uri="{FF2B5EF4-FFF2-40B4-BE49-F238E27FC236}">
                <a16:creationId xmlns:a16="http://schemas.microsoft.com/office/drawing/2014/main" id="{4D83D515-53E9-4E74-885B-E8F841251541}"/>
              </a:ext>
            </a:extLst>
          </p:cNvPr>
          <p:cNvPicPr>
            <a:picLocks noChangeAspect="1"/>
          </p:cNvPicPr>
          <p:nvPr/>
        </p:nvPicPr>
        <p:blipFill>
          <a:blip r:embed="rId3"/>
          <a:stretch>
            <a:fillRect/>
          </a:stretch>
        </p:blipFill>
        <p:spPr>
          <a:xfrm>
            <a:off x="1132310" y="1957757"/>
            <a:ext cx="5423434" cy="4169776"/>
          </a:xfrm>
          <a:prstGeom prst="rect">
            <a:avLst/>
          </a:prstGeom>
        </p:spPr>
      </p:pic>
      <p:pic>
        <p:nvPicPr>
          <p:cNvPr id="23" name="Grafik 22">
            <a:extLst>
              <a:ext uri="{FF2B5EF4-FFF2-40B4-BE49-F238E27FC236}">
                <a16:creationId xmlns:a16="http://schemas.microsoft.com/office/drawing/2014/main" id="{9CE05C75-45FD-C593-92DB-F9B5C88C8636}"/>
              </a:ext>
            </a:extLst>
          </p:cNvPr>
          <p:cNvPicPr>
            <a:picLocks noChangeAspect="1"/>
          </p:cNvPicPr>
          <p:nvPr/>
        </p:nvPicPr>
        <p:blipFill>
          <a:blip r:embed="rId4"/>
          <a:stretch>
            <a:fillRect/>
          </a:stretch>
        </p:blipFill>
        <p:spPr>
          <a:xfrm>
            <a:off x="3636699" y="1969332"/>
            <a:ext cx="7284095" cy="4181351"/>
          </a:xfrm>
          <a:prstGeom prst="rect">
            <a:avLst/>
          </a:prstGeom>
        </p:spPr>
      </p:pic>
      <p:sp>
        <p:nvSpPr>
          <p:cNvPr id="24" name="Textfeld 23">
            <a:extLst>
              <a:ext uri="{FF2B5EF4-FFF2-40B4-BE49-F238E27FC236}">
                <a16:creationId xmlns:a16="http://schemas.microsoft.com/office/drawing/2014/main" id="{C5206CA4-1921-50C1-DB5D-D43FF85C87F1}"/>
              </a:ext>
            </a:extLst>
          </p:cNvPr>
          <p:cNvSpPr txBox="1"/>
          <p:nvPr/>
        </p:nvSpPr>
        <p:spPr>
          <a:xfrm>
            <a:off x="2233914" y="2238338"/>
            <a:ext cx="6991109" cy="3631763"/>
          </a:xfrm>
          <a:prstGeom prst="rect">
            <a:avLst/>
          </a:prstGeom>
          <a:noFill/>
        </p:spPr>
        <p:txBody>
          <a:bodyPr wrap="square" rtlCol="0">
            <a:spAutoFit/>
          </a:bodyPr>
          <a:lstStyle/>
          <a:p>
            <a:pPr algn="ctr"/>
            <a:r>
              <a:rPr lang="de-DE" sz="11500" b="1">
                <a:solidFill>
                  <a:srgbClr val="3D2277"/>
                </a:solidFill>
                <a:highlight>
                  <a:srgbClr val="FFFF00"/>
                </a:highlight>
              </a:rPr>
              <a:t>519 Mio. EUR / 2022</a:t>
            </a:r>
          </a:p>
        </p:txBody>
      </p:sp>
    </p:spTree>
    <p:extLst>
      <p:ext uri="{BB962C8B-B14F-4D97-AF65-F5344CB8AC3E}">
        <p14:creationId xmlns:p14="http://schemas.microsoft.com/office/powerpoint/2010/main" val="2966821654"/>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500" fill="hold"/>
                                        <p:tgtEl>
                                          <p:spTgt spid="24"/>
                                        </p:tgtEl>
                                        <p:attrNameLst>
                                          <p:attrName>ppt_x</p:attrName>
                                        </p:attrNameLst>
                                      </p:cBhvr>
                                      <p:tavLst>
                                        <p:tav tm="0">
                                          <p:val>
                                            <p:strVal val="#ppt_x"/>
                                          </p:val>
                                        </p:tav>
                                        <p:tav tm="100000">
                                          <p:val>
                                            <p:strVal val="#ppt_x"/>
                                          </p:val>
                                        </p:tav>
                                      </p:tavLst>
                                    </p:anim>
                                    <p:anim calcmode="lin" valueType="num">
                                      <p:cBhvr additive="base">
                                        <p:cTn id="1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06C2D5-4C8B-B294-8BFD-53D7411B8C97}"/>
              </a:ext>
            </a:extLst>
          </p:cNvPr>
          <p:cNvSpPr>
            <a:spLocks noGrp="1"/>
          </p:cNvSpPr>
          <p:nvPr>
            <p:ph type="title"/>
          </p:nvPr>
        </p:nvSpPr>
        <p:spPr>
          <a:xfrm>
            <a:off x="831850" y="1892618"/>
            <a:ext cx="10515600" cy="2852737"/>
          </a:xfrm>
          <a:noFill/>
        </p:spPr>
        <p:txBody>
          <a:bodyPr/>
          <a:lstStyle/>
          <a:p>
            <a:r>
              <a:rPr lang="de-DE" sz="4000" b="1">
                <a:solidFill>
                  <a:srgbClr val="FEF54C"/>
                </a:solidFill>
                <a:highlight>
                  <a:srgbClr val="3D2277"/>
                </a:highlight>
                <a:latin typeface="BROTHER-1816-BLACK"/>
              </a:rPr>
              <a:t>WARMUP</a:t>
            </a:r>
            <a:br>
              <a:rPr lang="de-DE">
                <a:solidFill>
                  <a:srgbClr val="481F71"/>
                </a:solidFill>
                <a:highlight>
                  <a:srgbClr val="3D2277"/>
                </a:highlight>
              </a:rPr>
            </a:br>
            <a:br>
              <a:rPr lang="de-DE" sz="1000">
                <a:solidFill>
                  <a:srgbClr val="481F71"/>
                </a:solidFill>
                <a:highlight>
                  <a:srgbClr val="3D2277"/>
                </a:highlight>
              </a:rPr>
            </a:br>
            <a:r>
              <a:rPr lang="de-DE" b="1">
                <a:solidFill>
                  <a:srgbClr val="481F71"/>
                </a:solidFill>
                <a:highlight>
                  <a:srgbClr val="FEF54C"/>
                </a:highlight>
                <a:latin typeface="BROTHER-1816-BLACK"/>
              </a:rPr>
              <a:t>VIER-ECKEN-UMFRAGE</a:t>
            </a:r>
          </a:p>
        </p:txBody>
      </p:sp>
    </p:spTree>
    <p:extLst>
      <p:ext uri="{BB962C8B-B14F-4D97-AF65-F5344CB8AC3E}">
        <p14:creationId xmlns:p14="http://schemas.microsoft.com/office/powerpoint/2010/main" val="2044505409"/>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nhaltsplatzhalter 6">
            <a:extLst>
              <a:ext uri="{FF2B5EF4-FFF2-40B4-BE49-F238E27FC236}">
                <a16:creationId xmlns:a16="http://schemas.microsoft.com/office/drawing/2014/main" id="{B759FED6-BE2C-533F-42CB-C3380556449C}"/>
              </a:ext>
            </a:extLst>
          </p:cNvPr>
          <p:cNvPicPr>
            <a:picLocks noGrp="1" noChangeAspect="1"/>
          </p:cNvPicPr>
          <p:nvPr>
            <p:ph idx="1"/>
          </p:nvPr>
        </p:nvPicPr>
        <p:blipFill>
          <a:blip r:embed="rId3"/>
          <a:stretch>
            <a:fillRect/>
          </a:stretch>
        </p:blipFill>
        <p:spPr>
          <a:xfrm>
            <a:off x="6376549" y="1647740"/>
            <a:ext cx="4900943" cy="4932631"/>
          </a:xfrm>
        </p:spPr>
      </p:pic>
      <p:sp>
        <p:nvSpPr>
          <p:cNvPr id="2" name="Titel 1">
            <a:extLst>
              <a:ext uri="{FF2B5EF4-FFF2-40B4-BE49-F238E27FC236}">
                <a16:creationId xmlns:a16="http://schemas.microsoft.com/office/drawing/2014/main" id="{0A4E5C29-751A-454B-CF59-A395B340A9A3}"/>
              </a:ext>
            </a:extLst>
          </p:cNvPr>
          <p:cNvSpPr>
            <a:spLocks noGrp="1"/>
          </p:cNvSpPr>
          <p:nvPr>
            <p:ph type="title"/>
          </p:nvPr>
        </p:nvSpPr>
        <p:spPr/>
        <p:txBody>
          <a:bodyPr/>
          <a:lstStyle/>
          <a:p>
            <a:r>
              <a:rPr lang="de-DE"/>
              <a:t>COOKIES </a:t>
            </a:r>
            <a:r>
              <a:rPr lang="de-DE">
                <a:highlight>
                  <a:srgbClr val="FFFF00"/>
                </a:highlight>
              </a:rPr>
              <a:t>ABLEHNEN</a:t>
            </a:r>
          </a:p>
        </p:txBody>
      </p:sp>
      <p:pic>
        <p:nvPicPr>
          <p:cNvPr id="5" name="Grafik 4">
            <a:extLst>
              <a:ext uri="{FF2B5EF4-FFF2-40B4-BE49-F238E27FC236}">
                <a16:creationId xmlns:a16="http://schemas.microsoft.com/office/drawing/2014/main" id="{57CCD929-3934-E021-B5C4-13195E322CCE}"/>
              </a:ext>
            </a:extLst>
          </p:cNvPr>
          <p:cNvPicPr>
            <a:picLocks noChangeAspect="1"/>
          </p:cNvPicPr>
          <p:nvPr/>
        </p:nvPicPr>
        <p:blipFill rotWithShape="1">
          <a:blip r:embed="rId4"/>
          <a:srcRect t="2097"/>
          <a:stretch/>
        </p:blipFill>
        <p:spPr>
          <a:xfrm>
            <a:off x="1235785" y="1728138"/>
            <a:ext cx="4589200" cy="4852233"/>
          </a:xfrm>
          <a:prstGeom prst="rect">
            <a:avLst/>
          </a:prstGeom>
        </p:spPr>
      </p:pic>
      <p:sp>
        <p:nvSpPr>
          <p:cNvPr id="13" name="Ellipse 12">
            <a:extLst>
              <a:ext uri="{FF2B5EF4-FFF2-40B4-BE49-F238E27FC236}">
                <a16:creationId xmlns:a16="http://schemas.microsoft.com/office/drawing/2014/main" id="{23AC0A7E-83A9-B8A5-44FD-843B2049E3FE}"/>
              </a:ext>
            </a:extLst>
          </p:cNvPr>
          <p:cNvSpPr/>
          <p:nvPr/>
        </p:nvSpPr>
        <p:spPr>
          <a:xfrm>
            <a:off x="1610006" y="5860275"/>
            <a:ext cx="1777686" cy="819841"/>
          </a:xfrm>
          <a:prstGeom prst="ellipse">
            <a:avLst/>
          </a:prstGeom>
          <a:noFill/>
          <a:ln w="38100">
            <a:solidFill>
              <a:srgbClr val="3D2277"/>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Ellipse 13">
            <a:extLst>
              <a:ext uri="{FF2B5EF4-FFF2-40B4-BE49-F238E27FC236}">
                <a16:creationId xmlns:a16="http://schemas.microsoft.com/office/drawing/2014/main" id="{52F4C5A3-6C3B-ABBF-1395-0D39E5AEBDEC}"/>
              </a:ext>
            </a:extLst>
          </p:cNvPr>
          <p:cNvSpPr/>
          <p:nvPr/>
        </p:nvSpPr>
        <p:spPr>
          <a:xfrm>
            <a:off x="10054740" y="1728138"/>
            <a:ext cx="1546192" cy="3025816"/>
          </a:xfrm>
          <a:prstGeom prst="ellipse">
            <a:avLst/>
          </a:prstGeom>
          <a:noFill/>
          <a:ln w="38100">
            <a:solidFill>
              <a:srgbClr val="3D2277"/>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Ellipse 14">
            <a:extLst>
              <a:ext uri="{FF2B5EF4-FFF2-40B4-BE49-F238E27FC236}">
                <a16:creationId xmlns:a16="http://schemas.microsoft.com/office/drawing/2014/main" id="{A5BA3989-4D18-60B4-9B5E-DC62C83EF7A2}"/>
              </a:ext>
            </a:extLst>
          </p:cNvPr>
          <p:cNvSpPr/>
          <p:nvPr/>
        </p:nvSpPr>
        <p:spPr>
          <a:xfrm>
            <a:off x="6810817" y="5904823"/>
            <a:ext cx="1777686" cy="819841"/>
          </a:xfrm>
          <a:prstGeom prst="ellipse">
            <a:avLst/>
          </a:prstGeom>
          <a:noFill/>
          <a:ln w="38100">
            <a:solidFill>
              <a:srgbClr val="3D2277"/>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1" name="Grafik 10">
            <a:extLst>
              <a:ext uri="{FF2B5EF4-FFF2-40B4-BE49-F238E27FC236}">
                <a16:creationId xmlns:a16="http://schemas.microsoft.com/office/drawing/2014/main" id="{73050527-4500-84F4-D919-F9BF9E254FEE}"/>
              </a:ext>
            </a:extLst>
          </p:cNvPr>
          <p:cNvPicPr>
            <a:picLocks noChangeAspect="1"/>
          </p:cNvPicPr>
          <p:nvPr/>
        </p:nvPicPr>
        <p:blipFill>
          <a:blip r:embed="rId5"/>
          <a:stretch>
            <a:fillRect/>
          </a:stretch>
        </p:blipFill>
        <p:spPr>
          <a:xfrm>
            <a:off x="1223780" y="1728138"/>
            <a:ext cx="4900943" cy="4830236"/>
          </a:xfrm>
          <a:prstGeom prst="rect">
            <a:avLst/>
          </a:prstGeom>
        </p:spPr>
      </p:pic>
      <p:pic>
        <p:nvPicPr>
          <p:cNvPr id="9" name="Grafik 8">
            <a:extLst>
              <a:ext uri="{FF2B5EF4-FFF2-40B4-BE49-F238E27FC236}">
                <a16:creationId xmlns:a16="http://schemas.microsoft.com/office/drawing/2014/main" id="{3E53E2AB-2CC6-381D-C103-1CE1F2796B4D}"/>
              </a:ext>
            </a:extLst>
          </p:cNvPr>
          <p:cNvPicPr>
            <a:picLocks noChangeAspect="1"/>
          </p:cNvPicPr>
          <p:nvPr/>
        </p:nvPicPr>
        <p:blipFill>
          <a:blip r:embed="rId6"/>
          <a:stretch>
            <a:fillRect/>
          </a:stretch>
        </p:blipFill>
        <p:spPr>
          <a:xfrm>
            <a:off x="6376549" y="2969857"/>
            <a:ext cx="5509219" cy="2825948"/>
          </a:xfrm>
          <a:prstGeom prst="rect">
            <a:avLst/>
          </a:prstGeom>
        </p:spPr>
      </p:pic>
    </p:spTree>
    <p:extLst>
      <p:ext uri="{BB962C8B-B14F-4D97-AF65-F5344CB8AC3E}">
        <p14:creationId xmlns:p14="http://schemas.microsoft.com/office/powerpoint/2010/main" val="229726628"/>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999"/>
                                          </p:stCondLst>
                                        </p:cTn>
                                        <p:tgtEl>
                                          <p:spTgt spid="15"/>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grpId="0" nodeType="afterEffect">
                                  <p:stCondLst>
                                    <p:cond delay="0"/>
                                  </p:stCondLst>
                                  <p:childTnLst>
                                    <p:set>
                                      <p:cBhvr>
                                        <p:cTn id="12" dur="1" fill="hold">
                                          <p:stCondLst>
                                            <p:cond delay="999"/>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xit" presetSubtype="0" fill="hold" nodeType="withEffect">
                                  <p:stCondLst>
                                    <p:cond delay="0"/>
                                  </p:stCondLst>
                                  <p:childTnLst>
                                    <p:set>
                                      <p:cBhvr>
                                        <p:cTn id="22" dur="1" fill="hold">
                                          <p:stCondLst>
                                            <p:cond delay="0"/>
                                          </p:stCondLst>
                                        </p:cTn>
                                        <p:tgtEl>
                                          <p:spTgt spid="7"/>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15"/>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5" grpId="0" animBg="1"/>
      <p:bldP spid="15" grpId="1" animBg="1"/>
    </p:bld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46F3C5DA-6CD9-560D-BB3D-FB8DDB0D9214}"/>
              </a:ext>
            </a:extLst>
          </p:cNvPr>
          <p:cNvSpPr>
            <a:spLocks noGrp="1"/>
          </p:cNvSpPr>
          <p:nvPr>
            <p:ph type="title"/>
          </p:nvPr>
        </p:nvSpPr>
        <p:spPr>
          <a:xfrm>
            <a:off x="1058350" y="1650568"/>
            <a:ext cx="10260496" cy="1325563"/>
          </a:xfrm>
        </p:spPr>
        <p:txBody>
          <a:bodyPr/>
          <a:lstStyle/>
          <a:p>
            <a:pPr algn="ctr"/>
            <a:r>
              <a:rPr lang="de-DE"/>
              <a:t>PAUSE</a:t>
            </a:r>
          </a:p>
        </p:txBody>
      </p:sp>
      <p:pic>
        <p:nvPicPr>
          <p:cNvPr id="2" name="10 MINUTE TIMER - COUNTDOWN TIMER (MINIMAL)">
            <a:hlinkClick r:id="" action="ppaction://media"/>
            <a:extLst>
              <a:ext uri="{FF2B5EF4-FFF2-40B4-BE49-F238E27FC236}">
                <a16:creationId xmlns:a16="http://schemas.microsoft.com/office/drawing/2014/main" id="{049DDF35-F7AB-858E-36FA-2F21D1B4E51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810598" y="3151208"/>
            <a:ext cx="4756000" cy="2675250"/>
          </a:xfrm>
          <a:prstGeom prst="rect">
            <a:avLst/>
          </a:prstGeom>
          <a:ln w="127000" cap="sq">
            <a:solidFill>
              <a:srgbClr val="3D2277"/>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337325005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000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06C2D5-4C8B-B294-8BFD-53D7411B8C97}"/>
              </a:ext>
            </a:extLst>
          </p:cNvPr>
          <p:cNvSpPr>
            <a:spLocks noGrp="1"/>
          </p:cNvSpPr>
          <p:nvPr>
            <p:ph type="title"/>
          </p:nvPr>
        </p:nvSpPr>
        <p:spPr>
          <a:xfrm>
            <a:off x="821092" y="2430501"/>
            <a:ext cx="5730315" cy="2852737"/>
          </a:xfrm>
          <a:noFill/>
        </p:spPr>
        <p:txBody>
          <a:bodyPr>
            <a:normAutofit fontScale="90000"/>
          </a:bodyPr>
          <a:lstStyle/>
          <a:p>
            <a:br>
              <a:rPr lang="de-DE">
                <a:solidFill>
                  <a:srgbClr val="481F71"/>
                </a:solidFill>
                <a:highlight>
                  <a:srgbClr val="3D2277"/>
                </a:highlight>
              </a:rPr>
            </a:br>
            <a:r>
              <a:rPr lang="de-DE" b="1">
                <a:solidFill>
                  <a:srgbClr val="481F71"/>
                </a:solidFill>
                <a:highlight>
                  <a:srgbClr val="FEF54C"/>
                </a:highlight>
                <a:latin typeface="BROTHER-1816-BLACK"/>
              </a:rPr>
              <a:t>DU KOMMST</a:t>
            </a:r>
            <a:br>
              <a:rPr lang="de-DE" b="1">
                <a:solidFill>
                  <a:srgbClr val="481F71"/>
                </a:solidFill>
                <a:highlight>
                  <a:srgbClr val="FEF54C"/>
                </a:highlight>
                <a:latin typeface="BROTHER-1816-BLACK"/>
              </a:rPr>
            </a:br>
            <a:r>
              <a:rPr lang="de-DE" b="1">
                <a:solidFill>
                  <a:srgbClr val="481F71"/>
                </a:solidFill>
                <a:highlight>
                  <a:srgbClr val="FEF54C"/>
                </a:highlight>
                <a:latin typeface="BROTHER-1816-BLACK"/>
              </a:rPr>
              <a:t>HIER NICHT REIN!</a:t>
            </a:r>
            <a:br>
              <a:rPr lang="de-DE" b="1">
                <a:solidFill>
                  <a:srgbClr val="481F71"/>
                </a:solidFill>
                <a:highlight>
                  <a:srgbClr val="FEF54C"/>
                </a:highlight>
                <a:latin typeface="BROTHER-1816-BLACK"/>
              </a:rPr>
            </a:br>
            <a:r>
              <a:rPr lang="de-DE" sz="4400" b="1">
                <a:solidFill>
                  <a:srgbClr val="FEF54C"/>
                </a:solidFill>
                <a:highlight>
                  <a:srgbClr val="3D2277"/>
                </a:highlight>
                <a:latin typeface="BROTHER-1816-BLACK"/>
              </a:rPr>
              <a:t>Handy-Berechtigungen kontrollieren</a:t>
            </a:r>
            <a:endParaRPr lang="de-DE" sz="4400" b="1">
              <a:solidFill>
                <a:srgbClr val="481F71"/>
              </a:solidFill>
              <a:highlight>
                <a:srgbClr val="FEF54C"/>
              </a:highlight>
              <a:latin typeface="BROTHER-1816-BLACK"/>
            </a:endParaRPr>
          </a:p>
        </p:txBody>
      </p:sp>
      <p:pic>
        <p:nvPicPr>
          <p:cNvPr id="1026" name="Picture 2" descr="A futuristic nightclub scene with a unique twist: the club's queue is comprised of zeros and ones, representing digital data, waiting in line. At the entrance, there's a powerful, human male bouncer with a bald head, tattoos, and wearing a leather outfit. He stands with his arms crossed, overseeing the entrance. The atmosphere is vibrant and cyberpunk-inspired, with neon lights and a digital theme.">
            <a:extLst>
              <a:ext uri="{FF2B5EF4-FFF2-40B4-BE49-F238E27FC236}">
                <a16:creationId xmlns:a16="http://schemas.microsoft.com/office/drawing/2014/main" id="{9E8BAC9E-EBDB-F899-687F-3826C00F9C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3986" y="1205752"/>
            <a:ext cx="4662544" cy="46625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Flussdiagramm: Daten 6">
            <a:extLst>
              <a:ext uri="{FF2B5EF4-FFF2-40B4-BE49-F238E27FC236}">
                <a16:creationId xmlns:a16="http://schemas.microsoft.com/office/drawing/2014/main" id="{82858C6F-DC43-E494-E61E-50B66E210461}"/>
              </a:ext>
            </a:extLst>
          </p:cNvPr>
          <p:cNvSpPr/>
          <p:nvPr/>
        </p:nvSpPr>
        <p:spPr>
          <a:xfrm>
            <a:off x="10973987" y="-65314"/>
            <a:ext cx="1267649" cy="5481725"/>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5309 w 8000"/>
              <a:gd name="connsiteY0" fmla="*/ 16303 h 16303"/>
              <a:gd name="connsiteX1" fmla="*/ 0 w 8000"/>
              <a:gd name="connsiteY1" fmla="*/ 0 h 16303"/>
              <a:gd name="connsiteX2" fmla="*/ 8000 w 8000"/>
              <a:gd name="connsiteY2" fmla="*/ 0 h 16303"/>
              <a:gd name="connsiteX3" fmla="*/ 6000 w 8000"/>
              <a:gd name="connsiteY3" fmla="*/ 10000 h 16303"/>
              <a:gd name="connsiteX4" fmla="*/ 5309 w 8000"/>
              <a:gd name="connsiteY4" fmla="*/ 16303 h 16303"/>
              <a:gd name="connsiteX0" fmla="*/ 6736 w 10100"/>
              <a:gd name="connsiteY0" fmla="*/ 10279 h 10279"/>
              <a:gd name="connsiteX1" fmla="*/ 0 w 10100"/>
              <a:gd name="connsiteY1" fmla="*/ 0 h 10279"/>
              <a:gd name="connsiteX2" fmla="*/ 10100 w 10100"/>
              <a:gd name="connsiteY2" fmla="*/ 279 h 10279"/>
              <a:gd name="connsiteX3" fmla="*/ 7600 w 10100"/>
              <a:gd name="connsiteY3" fmla="*/ 6413 h 10279"/>
              <a:gd name="connsiteX4" fmla="*/ 6736 w 10100"/>
              <a:gd name="connsiteY4" fmla="*/ 10279 h 10279"/>
              <a:gd name="connsiteX0" fmla="*/ 6736 w 7600"/>
              <a:gd name="connsiteY0" fmla="*/ 10279 h 10279"/>
              <a:gd name="connsiteX1" fmla="*/ 0 w 7600"/>
              <a:gd name="connsiteY1" fmla="*/ 0 h 10279"/>
              <a:gd name="connsiteX2" fmla="*/ 6636 w 7600"/>
              <a:gd name="connsiteY2" fmla="*/ 0 h 10279"/>
              <a:gd name="connsiteX3" fmla="*/ 7600 w 7600"/>
              <a:gd name="connsiteY3" fmla="*/ 6413 h 10279"/>
              <a:gd name="connsiteX4" fmla="*/ 6736 w 7600"/>
              <a:gd name="connsiteY4" fmla="*/ 10279 h 10279"/>
              <a:gd name="connsiteX0" fmla="*/ 8863 w 8974"/>
              <a:gd name="connsiteY0" fmla="*/ 10000 h 10491"/>
              <a:gd name="connsiteX1" fmla="*/ 0 w 8974"/>
              <a:gd name="connsiteY1" fmla="*/ 0 h 10491"/>
              <a:gd name="connsiteX2" fmla="*/ 8732 w 8974"/>
              <a:gd name="connsiteY2" fmla="*/ 0 h 10491"/>
              <a:gd name="connsiteX3" fmla="*/ 8877 w 8974"/>
              <a:gd name="connsiteY3" fmla="*/ 10145 h 10491"/>
              <a:gd name="connsiteX4" fmla="*/ 8863 w 8974"/>
              <a:gd name="connsiteY4" fmla="*/ 10000 h 104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4" h="10491">
                <a:moveTo>
                  <a:pt x="8863" y="10000"/>
                </a:moveTo>
                <a:lnTo>
                  <a:pt x="0" y="0"/>
                </a:lnTo>
                <a:lnTo>
                  <a:pt x="8732" y="0"/>
                </a:lnTo>
                <a:cubicBezTo>
                  <a:pt x="8780" y="3382"/>
                  <a:pt x="8829" y="6763"/>
                  <a:pt x="8877" y="10145"/>
                </a:cubicBezTo>
                <a:cubicBezTo>
                  <a:pt x="8499" y="11399"/>
                  <a:pt x="9242" y="8746"/>
                  <a:pt x="8863" y="10000"/>
                </a:cubicBezTo>
                <a:close/>
              </a:path>
            </a:pathLst>
          </a:custGeom>
          <a:solidFill>
            <a:srgbClr val="FEF5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812675813"/>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andysektor  Was sind App Berechtigungen">
            <a:hlinkClick r:id="" action="ppaction://media"/>
            <a:extLst>
              <a:ext uri="{FF2B5EF4-FFF2-40B4-BE49-F238E27FC236}">
                <a16:creationId xmlns:a16="http://schemas.microsoft.com/office/drawing/2014/main" id="{DAC38D4A-F01E-D3A4-A62A-910C70153B1B}"/>
              </a:ext>
            </a:extLst>
          </p:cNvPr>
          <p:cNvPicPr>
            <a:picLocks noChangeAspect="1"/>
          </p:cNvPicPr>
          <p:nvPr>
            <a:videoFile r:link="rId1"/>
            <p:extLst>
              <p:ext uri="{DAA4B4D4-6D71-4841-9C94-3DE7FCFB9230}">
                <p14:media xmlns:p14="http://schemas.microsoft.com/office/powerpoint/2010/main" r:embed="rId2">
                  <p14:trim end="29808"/>
                </p14:media>
              </p:ext>
            </p:extLst>
          </p:nvPr>
        </p:nvPicPr>
        <p:blipFill>
          <a:blip r:embed="rId5"/>
          <a:stretch>
            <a:fillRect/>
          </a:stretch>
        </p:blipFill>
        <p:spPr>
          <a:xfrm>
            <a:off x="1805709" y="1510145"/>
            <a:ext cx="8580582" cy="4826578"/>
          </a:xfrm>
          <a:prstGeom prst="rect">
            <a:avLst/>
          </a:prstGeom>
        </p:spPr>
      </p:pic>
      <p:sp>
        <p:nvSpPr>
          <p:cNvPr id="4" name="Titel 1">
            <a:extLst>
              <a:ext uri="{FF2B5EF4-FFF2-40B4-BE49-F238E27FC236}">
                <a16:creationId xmlns:a16="http://schemas.microsoft.com/office/drawing/2014/main" id="{C7151B43-9410-9539-998B-48C7A2286E11}"/>
              </a:ext>
            </a:extLst>
          </p:cNvPr>
          <p:cNvSpPr txBox="1">
            <a:spLocks/>
          </p:cNvSpPr>
          <p:nvPr/>
        </p:nvSpPr>
        <p:spPr>
          <a:xfrm>
            <a:off x="2618511" y="184582"/>
            <a:ext cx="1016637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b="1" kern="1200">
                <a:solidFill>
                  <a:srgbClr val="3D2277"/>
                </a:solidFill>
                <a:latin typeface="BROTHER-1816-BLACK"/>
                <a:ea typeface="+mj-ea"/>
                <a:cs typeface="+mj-cs"/>
              </a:defRPr>
            </a:lvl1pPr>
          </a:lstStyle>
          <a:p>
            <a:r>
              <a:rPr lang="de-DE" sz="4400"/>
              <a:t>TOM UND DIE BERECHTIGUNGEN</a:t>
            </a:r>
          </a:p>
        </p:txBody>
      </p:sp>
    </p:spTree>
    <p:extLst>
      <p:ext uri="{BB962C8B-B14F-4D97-AF65-F5344CB8AC3E}">
        <p14:creationId xmlns:p14="http://schemas.microsoft.com/office/powerpoint/2010/main" val="153441746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431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D0D75C-DEB5-7D36-0D5B-FB22AC0D3222}"/>
              </a:ext>
            </a:extLst>
          </p:cNvPr>
          <p:cNvSpPr>
            <a:spLocks noGrp="1"/>
          </p:cNvSpPr>
          <p:nvPr>
            <p:ph type="title"/>
          </p:nvPr>
        </p:nvSpPr>
        <p:spPr>
          <a:xfrm>
            <a:off x="2492613" y="179315"/>
            <a:ext cx="10260496" cy="1325563"/>
          </a:xfrm>
        </p:spPr>
        <p:txBody>
          <a:bodyPr/>
          <a:lstStyle/>
          <a:p>
            <a:r>
              <a:rPr lang="de-DE"/>
              <a:t>MENTIMETER-UMFRAGE</a:t>
            </a:r>
          </a:p>
        </p:txBody>
      </p:sp>
      <p:pic>
        <p:nvPicPr>
          <p:cNvPr id="4" name="Grafik 3">
            <a:extLst>
              <a:ext uri="{FF2B5EF4-FFF2-40B4-BE49-F238E27FC236}">
                <a16:creationId xmlns:a16="http://schemas.microsoft.com/office/drawing/2014/main" id="{B891A75B-4DA6-C7CE-0890-A922B6E51FA6}"/>
              </a:ext>
            </a:extLst>
          </p:cNvPr>
          <p:cNvPicPr>
            <a:picLocks noChangeAspect="1"/>
          </p:cNvPicPr>
          <p:nvPr/>
        </p:nvPicPr>
        <p:blipFill>
          <a:blip r:embed="rId3"/>
          <a:stretch>
            <a:fillRect/>
          </a:stretch>
        </p:blipFill>
        <p:spPr>
          <a:xfrm>
            <a:off x="0" y="19187"/>
            <a:ext cx="12192000" cy="6819625"/>
          </a:xfrm>
          <a:prstGeom prst="rect">
            <a:avLst/>
          </a:prstGeom>
        </p:spPr>
      </p:pic>
      <p:sp>
        <p:nvSpPr>
          <p:cNvPr id="5" name="Flussdiagramm: Daten 6">
            <a:extLst>
              <a:ext uri="{FF2B5EF4-FFF2-40B4-BE49-F238E27FC236}">
                <a16:creationId xmlns:a16="http://schemas.microsoft.com/office/drawing/2014/main" id="{96B56056-0A2D-1A1F-EDA8-926077BFAC48}"/>
              </a:ext>
            </a:extLst>
          </p:cNvPr>
          <p:cNvSpPr/>
          <p:nvPr/>
        </p:nvSpPr>
        <p:spPr>
          <a:xfrm>
            <a:off x="10973987" y="-65314"/>
            <a:ext cx="1267649" cy="5481725"/>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5309 w 8000"/>
              <a:gd name="connsiteY0" fmla="*/ 16303 h 16303"/>
              <a:gd name="connsiteX1" fmla="*/ 0 w 8000"/>
              <a:gd name="connsiteY1" fmla="*/ 0 h 16303"/>
              <a:gd name="connsiteX2" fmla="*/ 8000 w 8000"/>
              <a:gd name="connsiteY2" fmla="*/ 0 h 16303"/>
              <a:gd name="connsiteX3" fmla="*/ 6000 w 8000"/>
              <a:gd name="connsiteY3" fmla="*/ 10000 h 16303"/>
              <a:gd name="connsiteX4" fmla="*/ 5309 w 8000"/>
              <a:gd name="connsiteY4" fmla="*/ 16303 h 16303"/>
              <a:gd name="connsiteX0" fmla="*/ 6736 w 10100"/>
              <a:gd name="connsiteY0" fmla="*/ 10279 h 10279"/>
              <a:gd name="connsiteX1" fmla="*/ 0 w 10100"/>
              <a:gd name="connsiteY1" fmla="*/ 0 h 10279"/>
              <a:gd name="connsiteX2" fmla="*/ 10100 w 10100"/>
              <a:gd name="connsiteY2" fmla="*/ 279 h 10279"/>
              <a:gd name="connsiteX3" fmla="*/ 7600 w 10100"/>
              <a:gd name="connsiteY3" fmla="*/ 6413 h 10279"/>
              <a:gd name="connsiteX4" fmla="*/ 6736 w 10100"/>
              <a:gd name="connsiteY4" fmla="*/ 10279 h 10279"/>
              <a:gd name="connsiteX0" fmla="*/ 6736 w 7600"/>
              <a:gd name="connsiteY0" fmla="*/ 10279 h 10279"/>
              <a:gd name="connsiteX1" fmla="*/ 0 w 7600"/>
              <a:gd name="connsiteY1" fmla="*/ 0 h 10279"/>
              <a:gd name="connsiteX2" fmla="*/ 6636 w 7600"/>
              <a:gd name="connsiteY2" fmla="*/ 0 h 10279"/>
              <a:gd name="connsiteX3" fmla="*/ 7600 w 7600"/>
              <a:gd name="connsiteY3" fmla="*/ 6413 h 10279"/>
              <a:gd name="connsiteX4" fmla="*/ 6736 w 7600"/>
              <a:gd name="connsiteY4" fmla="*/ 10279 h 10279"/>
              <a:gd name="connsiteX0" fmla="*/ 8863 w 8974"/>
              <a:gd name="connsiteY0" fmla="*/ 10000 h 10491"/>
              <a:gd name="connsiteX1" fmla="*/ 0 w 8974"/>
              <a:gd name="connsiteY1" fmla="*/ 0 h 10491"/>
              <a:gd name="connsiteX2" fmla="*/ 8732 w 8974"/>
              <a:gd name="connsiteY2" fmla="*/ 0 h 10491"/>
              <a:gd name="connsiteX3" fmla="*/ 8877 w 8974"/>
              <a:gd name="connsiteY3" fmla="*/ 10145 h 10491"/>
              <a:gd name="connsiteX4" fmla="*/ 8863 w 8974"/>
              <a:gd name="connsiteY4" fmla="*/ 10000 h 104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4" h="10491">
                <a:moveTo>
                  <a:pt x="8863" y="10000"/>
                </a:moveTo>
                <a:lnTo>
                  <a:pt x="0" y="0"/>
                </a:lnTo>
                <a:lnTo>
                  <a:pt x="8732" y="0"/>
                </a:lnTo>
                <a:cubicBezTo>
                  <a:pt x="8780" y="3382"/>
                  <a:pt x="8829" y="6763"/>
                  <a:pt x="8877" y="10145"/>
                </a:cubicBezTo>
                <a:cubicBezTo>
                  <a:pt x="8499" y="11399"/>
                  <a:pt x="9242" y="8746"/>
                  <a:pt x="8863" y="10000"/>
                </a:cubicBezTo>
                <a:close/>
              </a:path>
            </a:pathLst>
          </a:custGeom>
          <a:solidFill>
            <a:srgbClr val="FEF5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810276892"/>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145ECF-180B-3377-0A49-BBC0D3BFB71D}"/>
              </a:ext>
            </a:extLst>
          </p:cNvPr>
          <p:cNvSpPr>
            <a:spLocks noGrp="1"/>
          </p:cNvSpPr>
          <p:nvPr>
            <p:ph type="title"/>
          </p:nvPr>
        </p:nvSpPr>
        <p:spPr/>
        <p:txBody>
          <a:bodyPr>
            <a:normAutofit/>
          </a:bodyPr>
          <a:lstStyle/>
          <a:p>
            <a:r>
              <a:rPr lang="de-DE" sz="3200"/>
              <a:t>Viele Berechtigungen, wenig Mitbestimmung</a:t>
            </a:r>
          </a:p>
        </p:txBody>
      </p:sp>
      <p:sp>
        <p:nvSpPr>
          <p:cNvPr id="6" name="Inhaltsplatzhalter 5">
            <a:extLst>
              <a:ext uri="{FF2B5EF4-FFF2-40B4-BE49-F238E27FC236}">
                <a16:creationId xmlns:a16="http://schemas.microsoft.com/office/drawing/2014/main" id="{3CABFAFE-9310-51E4-01D4-E038966DF548}"/>
              </a:ext>
            </a:extLst>
          </p:cNvPr>
          <p:cNvSpPr>
            <a:spLocks noGrp="1"/>
          </p:cNvSpPr>
          <p:nvPr>
            <p:ph idx="1"/>
          </p:nvPr>
        </p:nvSpPr>
        <p:spPr>
          <a:xfrm>
            <a:off x="841057" y="1975944"/>
            <a:ext cx="6441869" cy="4543189"/>
          </a:xfrm>
        </p:spPr>
        <p:txBody>
          <a:bodyPr>
            <a:normAutofit fontScale="92500" lnSpcReduction="10000"/>
          </a:bodyPr>
          <a:lstStyle/>
          <a:p>
            <a:r>
              <a:rPr lang="de-DE" b="1">
                <a:highlight>
                  <a:srgbClr val="FFFF00"/>
                </a:highlight>
              </a:rPr>
              <a:t>Es gibt über 70 Berechtigungen!</a:t>
            </a:r>
          </a:p>
          <a:p>
            <a:r>
              <a:rPr lang="de-DE"/>
              <a:t>Nur nach 15-20 werden wir gefragt.</a:t>
            </a:r>
          </a:p>
          <a:p>
            <a:endParaRPr lang="de-DE"/>
          </a:p>
          <a:p>
            <a:r>
              <a:rPr lang="de-DE"/>
              <a:t>Diese können wir aber im </a:t>
            </a:r>
            <a:r>
              <a:rPr lang="de-DE" err="1"/>
              <a:t>Nachinein</a:t>
            </a:r>
            <a:r>
              <a:rPr lang="de-DE"/>
              <a:t> ändern und löschen!</a:t>
            </a:r>
          </a:p>
          <a:p>
            <a:endParaRPr lang="de-DE"/>
          </a:p>
          <a:p>
            <a:r>
              <a:rPr lang="de-DE"/>
              <a:t>Eine vollständige Liste aller Berechtigungen pro App zeigt die gemeinnützige Webseite </a:t>
            </a:r>
            <a:r>
              <a:rPr lang="de-DE" i="1">
                <a:hlinkClick r:id="rId3"/>
              </a:rPr>
              <a:t>Exodus Privacy</a:t>
            </a:r>
            <a:endParaRPr lang="de-DE"/>
          </a:p>
        </p:txBody>
      </p:sp>
      <p:pic>
        <p:nvPicPr>
          <p:cNvPr id="9" name="Grafik 8">
            <a:extLst>
              <a:ext uri="{FF2B5EF4-FFF2-40B4-BE49-F238E27FC236}">
                <a16:creationId xmlns:a16="http://schemas.microsoft.com/office/drawing/2014/main" id="{1CB680FF-A293-FA38-4B03-F58ED8368A1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76391" y="2298753"/>
            <a:ext cx="2905951" cy="2905951"/>
          </a:xfrm>
          <a:prstGeom prst="rect">
            <a:avLst/>
          </a:prstGeom>
        </p:spPr>
      </p:pic>
    </p:spTree>
    <p:extLst>
      <p:ext uri="{BB962C8B-B14F-4D97-AF65-F5344CB8AC3E}">
        <p14:creationId xmlns:p14="http://schemas.microsoft.com/office/powerpoint/2010/main" val="138612859"/>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Berechtigungen </a:t>
            </a:r>
            <a:r>
              <a:rPr lang="de-DE" b="1"/>
              <a:t>populärer Apps</a:t>
            </a:r>
          </a:p>
        </p:txBody>
      </p:sp>
      <p:sp>
        <p:nvSpPr>
          <p:cNvPr id="3" name="Inhaltsplatzhalter 2"/>
          <p:cNvSpPr>
            <a:spLocks noGrp="1"/>
          </p:cNvSpPr>
          <p:nvPr>
            <p:ph idx="1"/>
          </p:nvPr>
        </p:nvSpPr>
        <p:spPr>
          <a:xfrm>
            <a:off x="838198" y="1474201"/>
            <a:ext cx="10338997" cy="4522102"/>
          </a:xfrm>
        </p:spPr>
        <p:txBody>
          <a:bodyPr>
            <a:noAutofit/>
          </a:bodyPr>
          <a:lstStyle/>
          <a:p>
            <a:pPr>
              <a:tabLst>
                <a:tab pos="444500" algn="l"/>
              </a:tabLst>
            </a:pPr>
            <a:r>
              <a:rPr lang="de-DE" sz="2400" b="1" err="1">
                <a:sym typeface="Wingdings" panose="05000000000000000000" pitchFamily="2" charset="2"/>
              </a:rPr>
              <a:t>Whatsapp</a:t>
            </a:r>
            <a:r>
              <a:rPr lang="de-DE" sz="2400" b="1">
                <a:sym typeface="Wingdings" panose="05000000000000000000" pitchFamily="2" charset="2"/>
              </a:rPr>
              <a:t>	</a:t>
            </a:r>
            <a:r>
              <a:rPr lang="de-DE" sz="2400">
                <a:sym typeface="Wingdings" panose="05000000000000000000" pitchFamily="2" charset="2"/>
                <a:hlinkClick r:id="rId3"/>
              </a:rPr>
              <a:t>81</a:t>
            </a:r>
            <a:r>
              <a:rPr lang="de-DE" sz="2400">
                <a:sym typeface="Wingdings" panose="05000000000000000000" pitchFamily="2" charset="2"/>
              </a:rPr>
              <a:t>	u. a. Kontakte verändern, Zugriff Speicher, </a:t>
            </a:r>
            <a:br>
              <a:rPr lang="de-DE" sz="2400">
                <a:sym typeface="Wingdings" panose="05000000000000000000" pitchFamily="2" charset="2"/>
              </a:rPr>
            </a:br>
            <a:r>
              <a:rPr lang="de-DE" sz="2400">
                <a:sym typeface="Wingdings" panose="05000000000000000000" pitchFamily="2" charset="2"/>
              </a:rPr>
              <a:t>				</a:t>
            </a:r>
            <a:r>
              <a:rPr lang="de-DE" sz="2400">
                <a:solidFill>
                  <a:srgbClr val="C00000"/>
                </a:solidFill>
                <a:sym typeface="Wingdings" panose="05000000000000000000" pitchFamily="2" charset="2"/>
              </a:rPr>
              <a:t>installierte Apps, Daten anderer Apps lesen, schreiben und </a:t>
            </a:r>
            <a:br>
              <a:rPr lang="de-DE" sz="2400">
                <a:solidFill>
                  <a:srgbClr val="C00000"/>
                </a:solidFill>
                <a:sym typeface="Wingdings" panose="05000000000000000000" pitchFamily="2" charset="2"/>
              </a:rPr>
            </a:br>
            <a:r>
              <a:rPr lang="de-DE" sz="2400">
                <a:solidFill>
                  <a:srgbClr val="C00000"/>
                </a:solidFill>
                <a:sym typeface="Wingdings" panose="05000000000000000000" pitchFamily="2" charset="2"/>
              </a:rPr>
              <a:t>				löschen</a:t>
            </a:r>
            <a:r>
              <a:rPr lang="de-DE" sz="2400">
                <a:sym typeface="Wingdings" panose="05000000000000000000" pitchFamily="2" charset="2"/>
              </a:rPr>
              <a:t>…</a:t>
            </a:r>
            <a:endParaRPr lang="de-DE" sz="2400" b="1">
              <a:sym typeface="Wingdings" panose="05000000000000000000" pitchFamily="2" charset="2"/>
            </a:endParaRPr>
          </a:p>
          <a:p>
            <a:pPr>
              <a:tabLst>
                <a:tab pos="444500" algn="l"/>
              </a:tabLst>
            </a:pPr>
            <a:r>
              <a:rPr lang="de-DE" sz="2400" b="1">
                <a:sym typeface="Wingdings" panose="05000000000000000000" pitchFamily="2" charset="2"/>
              </a:rPr>
              <a:t>Instagram:</a:t>
            </a:r>
            <a:r>
              <a:rPr lang="de-DE" sz="2400">
                <a:sym typeface="Wingdings" panose="05000000000000000000" pitchFamily="2" charset="2"/>
              </a:rPr>
              <a:t>	</a:t>
            </a:r>
            <a:r>
              <a:rPr lang="de-DE" sz="2400">
                <a:sym typeface="Wingdings" panose="05000000000000000000" pitchFamily="2" charset="2"/>
                <a:hlinkClick r:id="rId4"/>
              </a:rPr>
              <a:t>62</a:t>
            </a:r>
            <a:r>
              <a:rPr lang="de-DE" sz="2400">
                <a:sym typeface="Wingdings" panose="05000000000000000000" pitchFamily="2" charset="2"/>
              </a:rPr>
              <a:t>	u. a. Standort, </a:t>
            </a:r>
            <a:r>
              <a:rPr lang="de-DE" sz="2400">
                <a:solidFill>
                  <a:srgbClr val="C00000"/>
                </a:solidFill>
                <a:sym typeface="Wingdings" panose="05000000000000000000" pitchFamily="2" charset="2"/>
              </a:rPr>
              <a:t>Standort aufgenommener Fotos, Daten </a:t>
            </a:r>
            <a:br>
              <a:rPr lang="de-DE" sz="2400">
                <a:solidFill>
                  <a:srgbClr val="C00000"/>
                </a:solidFill>
                <a:sym typeface="Wingdings" panose="05000000000000000000" pitchFamily="2" charset="2"/>
              </a:rPr>
            </a:br>
            <a:r>
              <a:rPr lang="de-DE" sz="2400">
                <a:solidFill>
                  <a:srgbClr val="C00000"/>
                </a:solidFill>
                <a:sym typeface="Wingdings" panose="05000000000000000000" pitchFamily="2" charset="2"/>
              </a:rPr>
              <a:t>				anderer Apps lesen, schreiben und löschen</a:t>
            </a:r>
            <a:r>
              <a:rPr lang="de-DE" sz="2400">
                <a:sym typeface="Wingdings" panose="05000000000000000000" pitchFamily="2" charset="2"/>
              </a:rPr>
              <a:t>, Kontakte, </a:t>
            </a:r>
            <a:br>
              <a:rPr lang="de-DE" sz="2400">
                <a:sym typeface="Wingdings" panose="05000000000000000000" pitchFamily="2" charset="2"/>
              </a:rPr>
            </a:br>
            <a:r>
              <a:rPr lang="de-DE" sz="2400">
                <a:sym typeface="Wingdings" panose="05000000000000000000" pitchFamily="2" charset="2"/>
              </a:rPr>
              <a:t>				Kamera, Mikrofon, Zugriff Speicher</a:t>
            </a:r>
            <a:r>
              <a:rPr lang="de-DE" sz="2400">
                <a:solidFill>
                  <a:schemeClr val="tx1">
                    <a:lumMod val="75000"/>
                    <a:lumOff val="25000"/>
                  </a:schemeClr>
                </a:solidFill>
                <a:sym typeface="Wingdings" panose="05000000000000000000" pitchFamily="2" charset="2"/>
              </a:rPr>
              <a:t>, </a:t>
            </a:r>
            <a:r>
              <a:rPr lang="de-DE" sz="2400">
                <a:solidFill>
                  <a:srgbClr val="C00000"/>
                </a:solidFill>
                <a:sym typeface="Wingdings" panose="05000000000000000000" pitchFamily="2" charset="2"/>
              </a:rPr>
              <a:t>Kalendereinträge </a:t>
            </a:r>
            <a:br>
              <a:rPr lang="de-DE" sz="2400">
                <a:solidFill>
                  <a:srgbClr val="C00000"/>
                </a:solidFill>
                <a:sym typeface="Wingdings" panose="05000000000000000000" pitchFamily="2" charset="2"/>
              </a:rPr>
            </a:br>
            <a:r>
              <a:rPr lang="de-DE" sz="2400">
                <a:solidFill>
                  <a:srgbClr val="C00000"/>
                </a:solidFill>
                <a:sym typeface="Wingdings" panose="05000000000000000000" pitchFamily="2" charset="2"/>
              </a:rPr>
              <a:t>				erstellen, lesen und ändern</a:t>
            </a:r>
          </a:p>
          <a:p>
            <a:pPr>
              <a:tabLst>
                <a:tab pos="444500" algn="l"/>
              </a:tabLst>
            </a:pPr>
            <a:r>
              <a:rPr lang="de-DE" sz="2400" b="1" err="1">
                <a:sym typeface="Wingdings" panose="05000000000000000000" pitchFamily="2" charset="2"/>
              </a:rPr>
              <a:t>Youtube</a:t>
            </a:r>
            <a:r>
              <a:rPr lang="de-DE" sz="2400">
                <a:sym typeface="Wingdings" panose="05000000000000000000" pitchFamily="2" charset="2"/>
              </a:rPr>
              <a:t>:	</a:t>
            </a:r>
            <a:r>
              <a:rPr lang="de-DE" sz="2400">
                <a:sym typeface="Wingdings" panose="05000000000000000000" pitchFamily="2" charset="2"/>
                <a:hlinkClick r:id="rId5"/>
              </a:rPr>
              <a:t>48</a:t>
            </a:r>
            <a:r>
              <a:rPr lang="de-DE" sz="2400">
                <a:sym typeface="Wingdings" panose="05000000000000000000" pitchFamily="2" charset="2"/>
              </a:rPr>
              <a:t>	u. a. </a:t>
            </a:r>
            <a:r>
              <a:rPr lang="de-DE" sz="2400">
                <a:solidFill>
                  <a:srgbClr val="C00000"/>
                </a:solidFill>
                <a:sym typeface="Wingdings" panose="05000000000000000000" pitchFamily="2" charset="2"/>
              </a:rPr>
              <a:t>Standort</a:t>
            </a:r>
            <a:r>
              <a:rPr lang="de-DE" sz="2400">
                <a:sym typeface="Wingdings" panose="05000000000000000000" pitchFamily="2" charset="2"/>
              </a:rPr>
              <a:t>, Kontakte, Kamera, Mikrofon</a:t>
            </a:r>
          </a:p>
          <a:p>
            <a:pPr>
              <a:tabLst>
                <a:tab pos="444500" algn="l"/>
              </a:tabLst>
            </a:pPr>
            <a:r>
              <a:rPr lang="de-DE" sz="2400" b="1" err="1">
                <a:sym typeface="Wingdings" panose="05000000000000000000" pitchFamily="2" charset="2"/>
              </a:rPr>
              <a:t>Tik</a:t>
            </a:r>
            <a:r>
              <a:rPr lang="de-DE" sz="2400" b="1">
                <a:sym typeface="Wingdings" panose="05000000000000000000" pitchFamily="2" charset="2"/>
              </a:rPr>
              <a:t> </a:t>
            </a:r>
            <a:r>
              <a:rPr lang="de-DE" sz="2400" b="1" err="1">
                <a:sym typeface="Wingdings" panose="05000000000000000000" pitchFamily="2" charset="2"/>
              </a:rPr>
              <a:t>Tok</a:t>
            </a:r>
            <a:r>
              <a:rPr lang="de-DE" sz="2400" b="1">
                <a:sym typeface="Wingdings" panose="05000000000000000000" pitchFamily="2" charset="2"/>
              </a:rPr>
              <a:t>:</a:t>
            </a:r>
            <a:r>
              <a:rPr lang="de-DE" sz="2400">
                <a:sym typeface="Wingdings" panose="05000000000000000000" pitchFamily="2" charset="2"/>
              </a:rPr>
              <a:t>	</a:t>
            </a:r>
            <a:r>
              <a:rPr lang="de-DE" sz="2400">
                <a:sym typeface="Wingdings" panose="05000000000000000000" pitchFamily="2" charset="2"/>
                <a:hlinkClick r:id="rId6"/>
              </a:rPr>
              <a:t>38</a:t>
            </a:r>
            <a:r>
              <a:rPr lang="de-DE" sz="2400">
                <a:sym typeface="Wingdings" panose="05000000000000000000" pitchFamily="2" charset="2"/>
              </a:rPr>
              <a:t>	u. a. Standort, Kontakte, Kamera, 								</a:t>
            </a:r>
            <a:r>
              <a:rPr lang="de-DE" sz="2400" err="1">
                <a:solidFill>
                  <a:srgbClr val="C00000"/>
                </a:solidFill>
                <a:sym typeface="Wingdings" panose="05000000000000000000" pitchFamily="2" charset="2"/>
              </a:rPr>
              <a:t>Bluetoothverbindung</a:t>
            </a:r>
            <a:r>
              <a:rPr lang="de-DE" sz="2400">
                <a:solidFill>
                  <a:srgbClr val="C00000"/>
                </a:solidFill>
                <a:sym typeface="Wingdings" panose="05000000000000000000" pitchFamily="2" charset="2"/>
              </a:rPr>
              <a:t> aufbauen</a:t>
            </a:r>
            <a:r>
              <a:rPr lang="de-DE" sz="2400">
                <a:sym typeface="Wingdings" panose="05000000000000000000" pitchFamily="2" charset="2"/>
              </a:rPr>
              <a:t>, Mikrofon,</a:t>
            </a:r>
            <a:br>
              <a:rPr lang="de-DE" sz="2400">
                <a:sym typeface="Wingdings" panose="05000000000000000000" pitchFamily="2" charset="2"/>
              </a:rPr>
            </a:br>
            <a:r>
              <a:rPr lang="de-DE" sz="2400">
                <a:sym typeface="Wingdings" panose="05000000000000000000" pitchFamily="2" charset="2"/>
              </a:rPr>
              <a:t>				Zugriff Speicher</a:t>
            </a:r>
            <a:br>
              <a:rPr lang="de-DE" sz="2400">
                <a:sym typeface="Wingdings" panose="05000000000000000000" pitchFamily="2" charset="2"/>
              </a:rPr>
            </a:br>
            <a:br>
              <a:rPr lang="de-DE" sz="2400">
                <a:sym typeface="Wingdings" panose="05000000000000000000" pitchFamily="2" charset="2"/>
              </a:rPr>
            </a:br>
            <a:r>
              <a:rPr lang="de-DE" sz="2400">
                <a:sym typeface="Wingdings" panose="05000000000000000000" pitchFamily="2" charset="2"/>
              </a:rPr>
              <a:t>			</a:t>
            </a:r>
            <a:br>
              <a:rPr lang="de-DE" sz="2400">
                <a:sym typeface="Wingdings" panose="05000000000000000000" pitchFamily="2" charset="2"/>
              </a:rPr>
            </a:br>
            <a:r>
              <a:rPr lang="de-DE" sz="1800">
                <a:sym typeface="Wingdings" panose="05000000000000000000" pitchFamily="2" charset="2"/>
              </a:rPr>
              <a:t>Quelle: </a:t>
            </a:r>
            <a:r>
              <a:rPr lang="de-DE" sz="1800">
                <a:sym typeface="Wingdings" panose="05000000000000000000" pitchFamily="2" charset="2"/>
                <a:hlinkClick r:id="rId7"/>
              </a:rPr>
              <a:t>Exodus Privacy</a:t>
            </a:r>
            <a:r>
              <a:rPr lang="de-DE" sz="1800">
                <a:sym typeface="Wingdings" panose="05000000000000000000" pitchFamily="2" charset="2"/>
              </a:rPr>
              <a:t>, Angaben für Android-Apps, Stand: 3. April 2024</a:t>
            </a:r>
          </a:p>
          <a:p>
            <a:pPr>
              <a:tabLst>
                <a:tab pos="444500" algn="l"/>
              </a:tabLst>
            </a:pPr>
            <a:endParaRPr lang="de-DE" sz="2400">
              <a:sym typeface="Wingdings" panose="05000000000000000000" pitchFamily="2" charset="2"/>
            </a:endParaRPr>
          </a:p>
          <a:p>
            <a:pPr marL="0" indent="0">
              <a:buNone/>
              <a:tabLst>
                <a:tab pos="444500" algn="l"/>
              </a:tabLst>
            </a:pPr>
            <a:endParaRPr lang="de-DE" sz="2400">
              <a:sym typeface="Wingdings" panose="05000000000000000000" pitchFamily="2" charset="2"/>
            </a:endParaRPr>
          </a:p>
          <a:p>
            <a:pPr>
              <a:buFont typeface="Wingdings" pitchFamily="2" charset="2"/>
              <a:buChar char="à"/>
              <a:tabLst>
                <a:tab pos="444500" algn="l"/>
              </a:tabLst>
            </a:pPr>
            <a:endParaRPr lang="de-DE" sz="2400">
              <a:sym typeface="Wingdings" panose="05000000000000000000" pitchFamily="2" charset="2"/>
            </a:endParaRPr>
          </a:p>
          <a:p>
            <a:pPr marL="0" indent="0">
              <a:buNone/>
              <a:tabLst>
                <a:tab pos="444500" algn="l"/>
              </a:tabLst>
            </a:pPr>
            <a:endParaRPr lang="de-DE" sz="2400">
              <a:sym typeface="Wingdings" panose="05000000000000000000" pitchFamily="2" charset="2"/>
            </a:endParaRPr>
          </a:p>
          <a:p>
            <a:pPr>
              <a:buFont typeface="Wingdings" pitchFamily="2" charset="2"/>
              <a:buChar char="à"/>
              <a:tabLst>
                <a:tab pos="444500" algn="l"/>
              </a:tabLst>
            </a:pPr>
            <a:endParaRPr lang="de-DE" sz="2400"/>
          </a:p>
        </p:txBody>
      </p:sp>
    </p:spTree>
    <p:extLst>
      <p:ext uri="{BB962C8B-B14F-4D97-AF65-F5344CB8AC3E}">
        <p14:creationId xmlns:p14="http://schemas.microsoft.com/office/powerpoint/2010/main" val="3729872986"/>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a:t>Fight back!</a:t>
            </a:r>
            <a:r>
              <a:rPr lang="de-DE"/>
              <a:t> Berechtigungen </a:t>
            </a:r>
            <a:r>
              <a:rPr lang="de-DE" b="1"/>
              <a:t>entziehen</a:t>
            </a:r>
          </a:p>
        </p:txBody>
      </p:sp>
      <p:sp>
        <p:nvSpPr>
          <p:cNvPr id="3" name="Inhaltsplatzhalter 2"/>
          <p:cNvSpPr>
            <a:spLocks noGrp="1"/>
          </p:cNvSpPr>
          <p:nvPr>
            <p:ph idx="1"/>
          </p:nvPr>
        </p:nvSpPr>
        <p:spPr>
          <a:xfrm>
            <a:off x="5668384" y="2320477"/>
            <a:ext cx="5745480" cy="4667250"/>
          </a:xfrm>
        </p:spPr>
        <p:txBody>
          <a:bodyPr>
            <a:normAutofit/>
          </a:bodyPr>
          <a:lstStyle/>
          <a:p>
            <a:pPr>
              <a:lnSpc>
                <a:spcPts val="3240"/>
              </a:lnSpc>
              <a:buFont typeface="Wingdings" pitchFamily="2" charset="2"/>
              <a:buChar char="è"/>
            </a:pPr>
            <a:r>
              <a:rPr lang="de-DE" sz="2800" b="1">
                <a:sym typeface="Wingdings" panose="05000000000000000000" pitchFamily="2" charset="2"/>
              </a:rPr>
              <a:t>vorsichtig ausprobieren</a:t>
            </a:r>
            <a:r>
              <a:rPr lang="de-DE" sz="2800">
                <a:sym typeface="Wingdings" panose="05000000000000000000" pitchFamily="2" charset="2"/>
              </a:rPr>
              <a:t>, welche Berechtigungen </a:t>
            </a:r>
            <a:r>
              <a:rPr lang="de-DE" sz="2800" b="1">
                <a:sym typeface="Wingdings" panose="05000000000000000000" pitchFamily="2" charset="2"/>
              </a:rPr>
              <a:t>gelöscht</a:t>
            </a:r>
            <a:r>
              <a:rPr lang="de-DE" sz="2800">
                <a:sym typeface="Wingdings" panose="05000000000000000000" pitchFamily="2" charset="2"/>
              </a:rPr>
              <a:t> werden können!</a:t>
            </a:r>
            <a:br>
              <a:rPr lang="de-DE" sz="2800">
                <a:sym typeface="Wingdings" panose="05000000000000000000" pitchFamily="2" charset="2"/>
              </a:rPr>
            </a:br>
            <a:endParaRPr lang="de-DE" sz="2800">
              <a:sym typeface="Wingdings" panose="05000000000000000000" pitchFamily="2" charset="2"/>
            </a:endParaRPr>
          </a:p>
          <a:p>
            <a:pPr>
              <a:lnSpc>
                <a:spcPts val="3240"/>
              </a:lnSpc>
              <a:buFont typeface="Wingdings" pitchFamily="2" charset="2"/>
              <a:buChar char="è"/>
            </a:pPr>
            <a:r>
              <a:rPr lang="de-DE" sz="2800" b="1" u="sng">
                <a:highlight>
                  <a:srgbClr val="FFFF00"/>
                </a:highlight>
                <a:sym typeface="Wingdings" panose="05000000000000000000" pitchFamily="2" charset="2"/>
              </a:rPr>
              <a:t>Achtung</a:t>
            </a:r>
            <a:r>
              <a:rPr lang="de-DE" sz="2800" u="sng">
                <a:highlight>
                  <a:srgbClr val="FFFF00"/>
                </a:highlight>
                <a:sym typeface="Wingdings" panose="05000000000000000000" pitchFamily="2" charset="2"/>
              </a:rPr>
              <a:t>: Evtl. funktioniert</a:t>
            </a:r>
            <a:br>
              <a:rPr lang="de-DE" sz="2800" u="sng">
                <a:highlight>
                  <a:srgbClr val="FFFF00"/>
                </a:highlight>
                <a:sym typeface="Wingdings" panose="05000000000000000000" pitchFamily="2" charset="2"/>
              </a:rPr>
            </a:br>
            <a:r>
              <a:rPr lang="de-DE" sz="2800" u="sng">
                <a:highlight>
                  <a:srgbClr val="FFFF00"/>
                </a:highlight>
                <a:sym typeface="Wingdings" panose="05000000000000000000" pitchFamily="2" charset="2"/>
              </a:rPr>
              <a:t>die App hinterher nicht mehr richtig! </a:t>
            </a:r>
            <a:r>
              <a:rPr lang="de-DE" sz="2800" u="sng">
                <a:sym typeface="Wingdings" panose="05000000000000000000" pitchFamily="2" charset="2"/>
              </a:rPr>
              <a:t>Dann wieder rückgängig machen!</a:t>
            </a:r>
          </a:p>
        </p:txBody>
      </p:sp>
      <p:pic>
        <p:nvPicPr>
          <p:cNvPr id="9" name="Grafik 8" descr="Ein Bild, das Kunst, Cartoon, Bild, Tanz enthält.&#10;&#10;Automatisch generierte Beschreibung">
            <a:extLst>
              <a:ext uri="{FF2B5EF4-FFF2-40B4-BE49-F238E27FC236}">
                <a16:creationId xmlns:a16="http://schemas.microsoft.com/office/drawing/2014/main" id="{BE8C59F6-859E-F8A9-C59D-A940FA9FF1B1}"/>
              </a:ext>
            </a:extLst>
          </p:cNvPr>
          <p:cNvPicPr>
            <a:picLocks noChangeAspect="1"/>
          </p:cNvPicPr>
          <p:nvPr/>
        </p:nvPicPr>
        <p:blipFill>
          <a:blip r:embed="rId3"/>
          <a:stretch>
            <a:fillRect/>
          </a:stretch>
        </p:blipFill>
        <p:spPr>
          <a:xfrm rot="288106">
            <a:off x="1134334" y="1990163"/>
            <a:ext cx="4157531" cy="41575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797285392"/>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a:t>Take back </a:t>
            </a:r>
            <a:r>
              <a:rPr lang="de-DE" b="1" err="1"/>
              <a:t>contro</a:t>
            </a:r>
            <a:r>
              <a:rPr lang="de-DE" err="1"/>
              <a:t>l</a:t>
            </a:r>
            <a:r>
              <a:rPr lang="de-DE"/>
              <a:t> – Berechtigungen ändern</a:t>
            </a:r>
          </a:p>
        </p:txBody>
      </p:sp>
      <p:sp>
        <p:nvSpPr>
          <p:cNvPr id="3" name="Inhaltsplatzhalter 2">
            <a:extLst>
              <a:ext uri="{FF2B5EF4-FFF2-40B4-BE49-F238E27FC236}">
                <a16:creationId xmlns:a16="http://schemas.microsoft.com/office/drawing/2014/main" id="{C68143A2-38C4-C003-6A86-F4F32C011BFC}"/>
              </a:ext>
            </a:extLst>
          </p:cNvPr>
          <p:cNvSpPr>
            <a:spLocks noGrp="1"/>
          </p:cNvSpPr>
          <p:nvPr>
            <p:ph idx="1"/>
          </p:nvPr>
        </p:nvSpPr>
        <p:spPr>
          <a:xfrm>
            <a:off x="841058" y="1975944"/>
            <a:ext cx="10260496" cy="4618493"/>
          </a:xfrm>
        </p:spPr>
        <p:txBody>
          <a:bodyPr>
            <a:normAutofit fontScale="85000" lnSpcReduction="10000"/>
          </a:bodyPr>
          <a:lstStyle/>
          <a:p>
            <a:r>
              <a:rPr lang="de-DE" b="1" err="1">
                <a:latin typeface="+mn-lt"/>
              </a:rPr>
              <a:t>Iphone</a:t>
            </a:r>
            <a:r>
              <a:rPr lang="de-DE" b="1">
                <a:latin typeface="+mn-lt"/>
              </a:rPr>
              <a:t>/</a:t>
            </a:r>
            <a:r>
              <a:rPr lang="de-DE" b="1" err="1">
                <a:latin typeface="+mn-lt"/>
              </a:rPr>
              <a:t>Ipad</a:t>
            </a:r>
            <a:r>
              <a:rPr lang="de-DE" b="1">
                <a:latin typeface="+mn-lt"/>
              </a:rPr>
              <a:t>	</a:t>
            </a:r>
            <a:r>
              <a:rPr lang="de-DE">
                <a:latin typeface="+mn-lt"/>
              </a:rPr>
              <a:t>Einstellungen &gt; Datenschutz &gt; </a:t>
            </a:r>
            <a:r>
              <a:rPr lang="de-DE" i="1">
                <a:latin typeface="+mn-lt"/>
              </a:rPr>
              <a:t>Berechtigung wählen</a:t>
            </a:r>
            <a:br>
              <a:rPr lang="de-DE" i="1">
                <a:latin typeface="+mn-lt"/>
              </a:rPr>
            </a:br>
            <a:endParaRPr lang="de-DE" b="1">
              <a:latin typeface="+mn-lt"/>
            </a:endParaRPr>
          </a:p>
          <a:p>
            <a:r>
              <a:rPr lang="de-DE" b="1">
                <a:latin typeface="+mn-lt"/>
              </a:rPr>
              <a:t>Huawei</a:t>
            </a:r>
            <a:r>
              <a:rPr lang="de-DE">
                <a:latin typeface="+mn-lt"/>
              </a:rPr>
              <a:t>		</a:t>
            </a:r>
            <a:r>
              <a:rPr lang="de-DE" i="0" u="none" strike="noStrike">
                <a:effectLst/>
                <a:latin typeface="+mn-lt"/>
              </a:rPr>
              <a:t>Einstellungen &gt; Apps &gt; Berechtigungsverwaltung</a:t>
            </a:r>
            <a:br>
              <a:rPr lang="de-DE" i="0" u="none" strike="noStrike">
                <a:effectLst/>
                <a:latin typeface="+mn-lt"/>
              </a:rPr>
            </a:br>
            <a:endParaRPr lang="de-DE" u="none" strike="noStrike">
              <a:latin typeface="+mn-lt"/>
            </a:endParaRPr>
          </a:p>
          <a:p>
            <a:r>
              <a:rPr lang="de-DE" b="1">
                <a:latin typeface="+mn-lt"/>
              </a:rPr>
              <a:t>Samsung</a:t>
            </a:r>
            <a:r>
              <a:rPr lang="de-DE">
                <a:latin typeface="+mn-lt"/>
              </a:rPr>
              <a:t> 		Einstellungen &gt; Apps</a:t>
            </a:r>
            <a:br>
              <a:rPr lang="de-DE">
                <a:latin typeface="+mn-lt"/>
              </a:rPr>
            </a:br>
            <a:r>
              <a:rPr lang="de-DE">
                <a:latin typeface="+mn-lt"/>
              </a:rPr>
              <a:t>			&gt; 3 Punkte rechts oben in der Ecke</a:t>
            </a:r>
            <a:br>
              <a:rPr lang="de-DE">
                <a:latin typeface="+mn-lt"/>
              </a:rPr>
            </a:br>
            <a:r>
              <a:rPr lang="de-DE">
                <a:latin typeface="+mn-lt"/>
              </a:rPr>
              <a:t>			&gt; Berechtigungsmanager</a:t>
            </a:r>
            <a:br>
              <a:rPr lang="de-DE">
                <a:latin typeface="+mn-lt"/>
              </a:rPr>
            </a:br>
            <a:endParaRPr lang="de-DE">
              <a:latin typeface="+mn-lt"/>
            </a:endParaRPr>
          </a:p>
          <a:p>
            <a:r>
              <a:rPr lang="de-DE" b="1">
                <a:latin typeface="+mn-lt"/>
              </a:rPr>
              <a:t>Xiaomi</a:t>
            </a:r>
            <a:r>
              <a:rPr lang="de-DE">
                <a:latin typeface="+mn-lt"/>
              </a:rPr>
              <a:t>		Einstellungen &gt; Apps &gt; Rechte &gt; Berechtigungen</a:t>
            </a:r>
            <a:br>
              <a:rPr lang="de-DE">
                <a:latin typeface="+mn-lt"/>
              </a:rPr>
            </a:br>
            <a:endParaRPr lang="de-DE">
              <a:latin typeface="+mn-lt"/>
            </a:endParaRPr>
          </a:p>
          <a:p>
            <a:r>
              <a:rPr lang="de-DE">
                <a:latin typeface="+mn-lt"/>
              </a:rPr>
              <a:t>viele </a:t>
            </a:r>
            <a:r>
              <a:rPr lang="de-DE" b="1">
                <a:latin typeface="+mn-lt"/>
              </a:rPr>
              <a:t>andere</a:t>
            </a:r>
            <a:r>
              <a:rPr lang="de-DE">
                <a:latin typeface="+mn-lt"/>
              </a:rPr>
              <a:t>	Einstellungen &gt; Datenschutz</a:t>
            </a:r>
            <a:br>
              <a:rPr lang="de-DE">
                <a:latin typeface="+mn-lt"/>
              </a:rPr>
            </a:br>
            <a:r>
              <a:rPr lang="de-DE">
                <a:latin typeface="+mn-lt"/>
              </a:rPr>
              <a:t>			&gt; Berechtigungsmanager</a:t>
            </a:r>
          </a:p>
        </p:txBody>
      </p:sp>
    </p:spTree>
    <p:extLst>
      <p:ext uri="{BB962C8B-B14F-4D97-AF65-F5344CB8AC3E}">
        <p14:creationId xmlns:p14="http://schemas.microsoft.com/office/powerpoint/2010/main" val="335357509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46F3C5DA-6CD9-560D-BB3D-FB8DDB0D9214}"/>
              </a:ext>
            </a:extLst>
          </p:cNvPr>
          <p:cNvSpPr>
            <a:spLocks noGrp="1"/>
          </p:cNvSpPr>
          <p:nvPr>
            <p:ph type="title"/>
          </p:nvPr>
        </p:nvSpPr>
        <p:spPr>
          <a:xfrm>
            <a:off x="356152" y="2766218"/>
            <a:ext cx="10260496" cy="1325563"/>
          </a:xfrm>
        </p:spPr>
        <p:txBody>
          <a:bodyPr>
            <a:normAutofit fontScale="90000"/>
          </a:bodyPr>
          <a:lstStyle/>
          <a:p>
            <a:pPr algn="r"/>
            <a:r>
              <a:rPr lang="de-DE">
                <a:highlight>
                  <a:srgbClr val="FEF54C"/>
                </a:highlight>
              </a:rPr>
              <a:t>FRAGEN?</a:t>
            </a:r>
            <a:br>
              <a:rPr lang="de-DE">
                <a:highlight>
                  <a:srgbClr val="FEF54C"/>
                </a:highlight>
              </a:rPr>
            </a:br>
            <a:br>
              <a:rPr lang="de-DE">
                <a:highlight>
                  <a:srgbClr val="FEF54C"/>
                </a:highlight>
              </a:rPr>
            </a:br>
            <a:r>
              <a:rPr lang="de-DE" sz="3600" b="0"/>
              <a:t>Passwörter</a:t>
            </a:r>
            <a:br>
              <a:rPr lang="de-DE" sz="3600" b="0"/>
            </a:br>
            <a:r>
              <a:rPr lang="de-DE" sz="3600" b="0"/>
              <a:t>Cookies</a:t>
            </a:r>
            <a:br>
              <a:rPr lang="de-DE" sz="3600" b="0"/>
            </a:br>
            <a:r>
              <a:rPr lang="de-DE" sz="3600" b="0"/>
              <a:t>Metadaten</a:t>
            </a:r>
            <a:br>
              <a:rPr lang="de-DE" sz="3600" b="0"/>
            </a:br>
            <a:r>
              <a:rPr lang="de-DE" sz="3600" b="0"/>
              <a:t>Berechtigungen</a:t>
            </a:r>
            <a:endParaRPr lang="de-DE" b="0"/>
          </a:p>
        </p:txBody>
      </p:sp>
      <p:pic>
        <p:nvPicPr>
          <p:cNvPr id="5" name="Grafik 4" descr="Ein Bild, das Person, Menschliches Gesicht, Kleidung, Im Haus enthält.&#10;&#10;Automatisch generierte Beschreibung">
            <a:extLst>
              <a:ext uri="{FF2B5EF4-FFF2-40B4-BE49-F238E27FC236}">
                <a16:creationId xmlns:a16="http://schemas.microsoft.com/office/drawing/2014/main" id="{B81EF37F-4964-CCA7-8B1F-1876F527EDB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991853" y="1689476"/>
            <a:ext cx="3761874" cy="313489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527849475"/>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058BA9-222D-97B5-1F3B-C0D96DE89776}"/>
              </a:ext>
            </a:extLst>
          </p:cNvPr>
          <p:cNvSpPr>
            <a:spLocks noGrp="1"/>
          </p:cNvSpPr>
          <p:nvPr>
            <p:ph type="title"/>
          </p:nvPr>
        </p:nvSpPr>
        <p:spPr>
          <a:xfrm>
            <a:off x="2596284" y="177884"/>
            <a:ext cx="8230601" cy="1325563"/>
          </a:xfrm>
        </p:spPr>
        <p:txBody>
          <a:bodyPr>
            <a:normAutofit/>
          </a:bodyPr>
          <a:lstStyle/>
          <a:p>
            <a:pPr algn="r"/>
            <a:r>
              <a:rPr lang="de-DE">
                <a:highlight>
                  <a:srgbClr val="FFFF00"/>
                </a:highlight>
              </a:rPr>
              <a:t>DATENSCHUTZ…</a:t>
            </a:r>
          </a:p>
        </p:txBody>
      </p:sp>
      <p:sp>
        <p:nvSpPr>
          <p:cNvPr id="3" name="Inhaltsplatzhalter 2">
            <a:extLst>
              <a:ext uri="{FF2B5EF4-FFF2-40B4-BE49-F238E27FC236}">
                <a16:creationId xmlns:a16="http://schemas.microsoft.com/office/drawing/2014/main" id="{E5B7C306-C806-DD9F-0F7D-23214A631229}"/>
              </a:ext>
            </a:extLst>
          </p:cNvPr>
          <p:cNvSpPr>
            <a:spLocks noGrp="1"/>
          </p:cNvSpPr>
          <p:nvPr>
            <p:ph idx="1"/>
          </p:nvPr>
        </p:nvSpPr>
        <p:spPr>
          <a:xfrm>
            <a:off x="1200285" y="2057588"/>
            <a:ext cx="9626599" cy="4501832"/>
          </a:xfrm>
        </p:spPr>
        <p:txBody>
          <a:bodyPr>
            <a:normAutofit lnSpcReduction="10000"/>
          </a:bodyPr>
          <a:lstStyle/>
          <a:p>
            <a:pPr marL="514350" indent="-514350">
              <a:lnSpc>
                <a:spcPct val="150000"/>
              </a:lnSpc>
              <a:buClr>
                <a:srgbClr val="3D2277"/>
              </a:buClr>
              <a:buSzPct val="100000"/>
              <a:buFont typeface="+mj-lt"/>
              <a:buAutoNum type="alphaLcParenR"/>
            </a:pPr>
            <a:r>
              <a:rPr lang="de-DE" sz="3600"/>
              <a:t>interessiert mich überhaupt nicht</a:t>
            </a:r>
          </a:p>
          <a:p>
            <a:pPr marL="514350" indent="-514350">
              <a:lnSpc>
                <a:spcPct val="150000"/>
              </a:lnSpc>
              <a:buClr>
                <a:srgbClr val="3D2277"/>
              </a:buClr>
              <a:buSzPct val="100000"/>
              <a:buFont typeface="+mj-lt"/>
              <a:buAutoNum type="alphaLcParenR"/>
            </a:pPr>
            <a:r>
              <a:rPr lang="de-DE" sz="3600"/>
              <a:t>ist langweilig, muss aber sein</a:t>
            </a:r>
          </a:p>
          <a:p>
            <a:pPr marL="514350" indent="-514350">
              <a:lnSpc>
                <a:spcPct val="150000"/>
              </a:lnSpc>
              <a:buClr>
                <a:srgbClr val="3D2277"/>
              </a:buClr>
              <a:buSzPct val="100000"/>
              <a:buFont typeface="+mj-lt"/>
              <a:buAutoNum type="alphaLcParenR"/>
            </a:pPr>
            <a:r>
              <a:rPr lang="de-DE" sz="3600"/>
              <a:t>ist machbar, wenn man auf einige Sachen aufpasst</a:t>
            </a:r>
          </a:p>
          <a:p>
            <a:pPr marL="514350" indent="-514350">
              <a:lnSpc>
                <a:spcPct val="150000"/>
              </a:lnSpc>
              <a:buClr>
                <a:srgbClr val="3D2277"/>
              </a:buClr>
              <a:buSzPct val="100000"/>
              <a:buFont typeface="+mj-lt"/>
              <a:buAutoNum type="alphaLcParenR"/>
            </a:pPr>
            <a:r>
              <a:rPr lang="de-DE" sz="3600"/>
              <a:t>ist spannend</a:t>
            </a:r>
          </a:p>
        </p:txBody>
      </p:sp>
    </p:spTree>
    <p:extLst>
      <p:ext uri="{BB962C8B-B14F-4D97-AF65-F5344CB8AC3E}">
        <p14:creationId xmlns:p14="http://schemas.microsoft.com/office/powerpoint/2010/main" val="3653393924"/>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8428DD5-2AB3-6BB7-5691-E8BC5D96F67D}"/>
              </a:ext>
            </a:extLst>
          </p:cNvPr>
          <p:cNvSpPr>
            <a:spLocks noGrp="1"/>
          </p:cNvSpPr>
          <p:nvPr>
            <p:ph idx="1"/>
          </p:nvPr>
        </p:nvSpPr>
        <p:spPr>
          <a:xfrm>
            <a:off x="1093304" y="1876926"/>
            <a:ext cx="10260496" cy="4782170"/>
          </a:xfrm>
        </p:spPr>
        <p:txBody>
          <a:bodyPr numCol="2">
            <a:normAutofit fontScale="85000" lnSpcReduction="10000"/>
          </a:bodyPr>
          <a:lstStyle/>
          <a:p>
            <a:pPr marL="514350" indent="-514350">
              <a:lnSpc>
                <a:spcPct val="120000"/>
              </a:lnSpc>
              <a:buSzPct val="150000"/>
              <a:buFont typeface="+mj-lt"/>
              <a:buAutoNum type="arabicPeriod"/>
            </a:pPr>
            <a:r>
              <a:rPr lang="de-DE">
                <a:solidFill>
                  <a:srgbClr val="3E1A61"/>
                </a:solidFill>
                <a:latin typeface="Brother 1816" pitchFamily="2" charset="0"/>
              </a:rPr>
              <a:t>Ich allein darf entscheiden, wer welche Infos und Daten von mir bekommt. </a:t>
            </a:r>
            <a:br>
              <a:rPr lang="de-DE">
                <a:solidFill>
                  <a:srgbClr val="3E1A61"/>
                </a:solidFill>
                <a:latin typeface="Brother 1816" pitchFamily="2" charset="0"/>
              </a:rPr>
            </a:br>
            <a:endParaRPr lang="de-DE">
              <a:solidFill>
                <a:srgbClr val="3E1A61"/>
              </a:solidFill>
              <a:latin typeface="Brother 1816" pitchFamily="2" charset="0"/>
            </a:endParaRPr>
          </a:p>
          <a:p>
            <a:pPr marL="514350" indent="-514350">
              <a:lnSpc>
                <a:spcPct val="120000"/>
              </a:lnSpc>
              <a:buSzPct val="150000"/>
              <a:buFont typeface="+mj-lt"/>
              <a:buAutoNum type="arabicPeriod"/>
            </a:pPr>
            <a:r>
              <a:rPr lang="de-DE">
                <a:solidFill>
                  <a:srgbClr val="3E1A61"/>
                </a:solidFill>
                <a:latin typeface="Brother 1816" pitchFamily="2" charset="0"/>
              </a:rPr>
              <a:t>Ein sicheres Passwort und das Ablehnen von Drittanbieter-Cookies sind der wichtigste Schutz vor Datensammlung.</a:t>
            </a:r>
            <a:br>
              <a:rPr lang="de-DE">
                <a:solidFill>
                  <a:srgbClr val="3E1A61"/>
                </a:solidFill>
                <a:latin typeface="Brother 1816" pitchFamily="2" charset="0"/>
              </a:rPr>
            </a:br>
            <a:endParaRPr lang="de-DE">
              <a:solidFill>
                <a:srgbClr val="3E1A61"/>
              </a:solidFill>
              <a:latin typeface="Brother 1816" pitchFamily="2" charset="0"/>
            </a:endParaRPr>
          </a:p>
          <a:p>
            <a:pPr marL="514350" indent="-514350">
              <a:lnSpc>
                <a:spcPct val="120000"/>
              </a:lnSpc>
              <a:buSzPct val="150000"/>
              <a:buFont typeface="+mj-lt"/>
              <a:buAutoNum type="arabicPeriod"/>
            </a:pPr>
            <a:r>
              <a:rPr lang="de-DE">
                <a:solidFill>
                  <a:srgbClr val="3E1A61"/>
                </a:solidFill>
                <a:latin typeface="Brother 1816" pitchFamily="2" charset="0"/>
              </a:rPr>
              <a:t>Metadaten verraten nicht weniger über mich meine Bilder, Likes, Abos und Comments.</a:t>
            </a:r>
            <a:br>
              <a:rPr lang="de-DE">
                <a:solidFill>
                  <a:srgbClr val="3E1A61"/>
                </a:solidFill>
                <a:latin typeface="Brother 1816" pitchFamily="2" charset="0"/>
              </a:rPr>
            </a:br>
            <a:endParaRPr lang="de-DE">
              <a:solidFill>
                <a:srgbClr val="3E1A61"/>
              </a:solidFill>
              <a:latin typeface="Brother 1816" pitchFamily="2" charset="0"/>
            </a:endParaRPr>
          </a:p>
          <a:p>
            <a:pPr marL="514350" indent="-514350">
              <a:lnSpc>
                <a:spcPct val="120000"/>
              </a:lnSpc>
              <a:buSzPct val="150000"/>
              <a:buFont typeface="+mj-lt"/>
              <a:buAutoNum type="arabicPeriod"/>
            </a:pPr>
            <a:r>
              <a:rPr lang="de-DE">
                <a:solidFill>
                  <a:srgbClr val="3E1A61"/>
                </a:solidFill>
                <a:latin typeface="Brother 1816" pitchFamily="2" charset="0"/>
              </a:rPr>
              <a:t>Fast alle Apps sammeln mehr Daten als sie benötigen.</a:t>
            </a:r>
            <a:br>
              <a:rPr lang="de-DE">
                <a:solidFill>
                  <a:srgbClr val="3E1A61"/>
                </a:solidFill>
                <a:latin typeface="Brother 1816" pitchFamily="2" charset="0"/>
              </a:rPr>
            </a:br>
            <a:endParaRPr lang="de-DE">
              <a:solidFill>
                <a:srgbClr val="3E1A61"/>
              </a:solidFill>
              <a:latin typeface="Brother 1816" pitchFamily="2" charset="0"/>
            </a:endParaRPr>
          </a:p>
          <a:p>
            <a:pPr marL="514350" indent="-514350">
              <a:lnSpc>
                <a:spcPct val="120000"/>
              </a:lnSpc>
              <a:buSzPct val="150000"/>
              <a:buFont typeface="+mj-lt"/>
              <a:buAutoNum type="arabicPeriod"/>
            </a:pPr>
            <a:r>
              <a:rPr lang="de-DE">
                <a:solidFill>
                  <a:srgbClr val="3E1A61"/>
                </a:solidFill>
                <a:latin typeface="Brother 1816" pitchFamily="2" charset="0"/>
              </a:rPr>
              <a:t>Ich kann den Apps überflüssige Berechtigungen entziehen.</a:t>
            </a:r>
          </a:p>
        </p:txBody>
      </p:sp>
      <p:sp>
        <p:nvSpPr>
          <p:cNvPr id="4" name="Titel 3">
            <a:extLst>
              <a:ext uri="{FF2B5EF4-FFF2-40B4-BE49-F238E27FC236}">
                <a16:creationId xmlns:a16="http://schemas.microsoft.com/office/drawing/2014/main" id="{3CDE05FF-5D59-F9F4-B847-A94583D6DCA4}"/>
              </a:ext>
            </a:extLst>
          </p:cNvPr>
          <p:cNvSpPr txBox="1">
            <a:spLocks/>
          </p:cNvSpPr>
          <p:nvPr/>
        </p:nvSpPr>
        <p:spPr>
          <a:xfrm>
            <a:off x="2596283" y="198904"/>
            <a:ext cx="8429069" cy="1325563"/>
          </a:xfrm>
          <a:prstGeom prst="rect">
            <a:avLst/>
          </a:prstGeom>
          <a:noFill/>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ln>
                  <a:noFill/>
                </a:ln>
                <a:solidFill>
                  <a:srgbClr val="3D2277"/>
                </a:solidFill>
                <a:latin typeface="BROTHER-1816-BLACK"/>
                <a:ea typeface="+mj-ea"/>
                <a:cs typeface="+mj-cs"/>
              </a:defRPr>
            </a:lvl1pPr>
          </a:lstStyle>
          <a:p>
            <a:r>
              <a:rPr lang="de-DE"/>
              <a:t>5 LERNSÄTZE AUS DIESER AG</a:t>
            </a:r>
          </a:p>
        </p:txBody>
      </p:sp>
    </p:spTree>
    <p:extLst>
      <p:ext uri="{BB962C8B-B14F-4D97-AF65-F5344CB8AC3E}">
        <p14:creationId xmlns:p14="http://schemas.microsoft.com/office/powerpoint/2010/main" val="75993744"/>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46F3C5DA-6CD9-560D-BB3D-FB8DDB0D9214}"/>
              </a:ext>
            </a:extLst>
          </p:cNvPr>
          <p:cNvSpPr>
            <a:spLocks noGrp="1"/>
          </p:cNvSpPr>
          <p:nvPr>
            <p:ph type="title"/>
          </p:nvPr>
        </p:nvSpPr>
        <p:spPr>
          <a:xfrm>
            <a:off x="965752" y="2766218"/>
            <a:ext cx="10260496" cy="1325563"/>
          </a:xfrm>
        </p:spPr>
        <p:txBody>
          <a:bodyPr/>
          <a:lstStyle/>
          <a:p>
            <a:pPr algn="ctr"/>
            <a:r>
              <a:rPr lang="de-DE"/>
              <a:t>DANKE!</a:t>
            </a:r>
          </a:p>
        </p:txBody>
      </p:sp>
    </p:spTree>
    <p:extLst>
      <p:ext uri="{BB962C8B-B14F-4D97-AF65-F5344CB8AC3E}">
        <p14:creationId xmlns:p14="http://schemas.microsoft.com/office/powerpoint/2010/main" val="2187345590"/>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47D332AE-11C0-89A4-D545-E1DE88006790}"/>
              </a:ext>
            </a:extLst>
          </p:cNvPr>
          <p:cNvPicPr>
            <a:picLocks noChangeAspect="1"/>
          </p:cNvPicPr>
          <p:nvPr/>
        </p:nvPicPr>
        <p:blipFill>
          <a:blip r:embed="rId2"/>
          <a:stretch>
            <a:fillRect/>
          </a:stretch>
        </p:blipFill>
        <p:spPr>
          <a:xfrm rot="11323365">
            <a:off x="212564" y="459191"/>
            <a:ext cx="11672791" cy="5493893"/>
          </a:xfrm>
          <a:prstGeom prst="rect">
            <a:avLst/>
          </a:prstGeom>
        </p:spPr>
      </p:pic>
      <p:pic>
        <p:nvPicPr>
          <p:cNvPr id="6" name="Grafik 5" descr="Ein Bild, das Screenshot, Dunkelheit, Grafiken, Farbigkeit enthält.&#10;&#10;Automatisch generierte Beschreibung">
            <a:extLst>
              <a:ext uri="{FF2B5EF4-FFF2-40B4-BE49-F238E27FC236}">
                <a16:creationId xmlns:a16="http://schemas.microsoft.com/office/drawing/2014/main" id="{222C44FC-ECC6-8365-74CE-CA0F6357DFD2}"/>
              </a:ext>
            </a:extLst>
          </p:cNvPr>
          <p:cNvPicPr>
            <a:picLocks noChangeAspect="1"/>
          </p:cNvPicPr>
          <p:nvPr/>
        </p:nvPicPr>
        <p:blipFill>
          <a:blip r:embed="rId3"/>
          <a:stretch>
            <a:fillRect/>
          </a:stretch>
        </p:blipFill>
        <p:spPr>
          <a:xfrm>
            <a:off x="4975411" y="2544295"/>
            <a:ext cx="5755261" cy="1947054"/>
          </a:xfrm>
          <a:prstGeom prst="rect">
            <a:avLst/>
          </a:prstGeom>
        </p:spPr>
      </p:pic>
      <p:pic>
        <p:nvPicPr>
          <p:cNvPr id="9" name="Grafik 8" descr="Ein Bild, das Schrift, Grafiken, Grafikdesign, Design enthält.&#10;&#10;Automatisch generierte Beschreibung">
            <a:extLst>
              <a:ext uri="{FF2B5EF4-FFF2-40B4-BE49-F238E27FC236}">
                <a16:creationId xmlns:a16="http://schemas.microsoft.com/office/drawing/2014/main" id="{9EB06286-949E-3522-EBD4-7281B3D9365B}"/>
              </a:ext>
            </a:extLst>
          </p:cNvPr>
          <p:cNvPicPr>
            <a:picLocks noChangeAspect="1"/>
          </p:cNvPicPr>
          <p:nvPr/>
        </p:nvPicPr>
        <p:blipFill>
          <a:blip r:embed="rId4"/>
          <a:stretch>
            <a:fillRect/>
          </a:stretch>
        </p:blipFill>
        <p:spPr>
          <a:xfrm>
            <a:off x="1890423" y="2896602"/>
            <a:ext cx="3038646" cy="917210"/>
          </a:xfrm>
          <a:prstGeom prst="rect">
            <a:avLst/>
          </a:prstGeom>
        </p:spPr>
      </p:pic>
    </p:spTree>
    <p:extLst>
      <p:ext uri="{BB962C8B-B14F-4D97-AF65-F5344CB8AC3E}">
        <p14:creationId xmlns:p14="http://schemas.microsoft.com/office/powerpoint/2010/main" val="374166191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058BA9-222D-97B5-1F3B-C0D96DE89776}"/>
              </a:ext>
            </a:extLst>
          </p:cNvPr>
          <p:cNvSpPr>
            <a:spLocks noGrp="1"/>
          </p:cNvSpPr>
          <p:nvPr>
            <p:ph type="title"/>
          </p:nvPr>
        </p:nvSpPr>
        <p:spPr>
          <a:xfrm>
            <a:off x="2411853" y="644216"/>
            <a:ext cx="8429069" cy="1325563"/>
          </a:xfrm>
        </p:spPr>
        <p:txBody>
          <a:bodyPr>
            <a:normAutofit fontScale="90000"/>
          </a:bodyPr>
          <a:lstStyle/>
          <a:p>
            <a:pPr algn="r"/>
            <a:r>
              <a:rPr lang="de-DE">
                <a:highlight>
                  <a:srgbClr val="FFFF00"/>
                </a:highlight>
              </a:rPr>
              <a:t>VIELE DATEN AUS HANDYS WERDEN IN DIE USA VERKAUFT UND WEITERVERKAUFT.</a:t>
            </a:r>
            <a:br>
              <a:rPr lang="de-DE">
                <a:highlight>
                  <a:srgbClr val="FFFF00"/>
                </a:highlight>
              </a:rPr>
            </a:br>
            <a:br>
              <a:rPr lang="de-DE">
                <a:highlight>
                  <a:srgbClr val="FFFF00"/>
                </a:highlight>
              </a:rPr>
            </a:br>
            <a:r>
              <a:rPr lang="de-DE">
                <a:highlight>
                  <a:srgbClr val="FFFF00"/>
                </a:highlight>
              </a:rPr>
              <a:t>WIEVIEL UMSATZ MACHEN US-DATENHÄNDLER PRO JAHR?</a:t>
            </a:r>
          </a:p>
        </p:txBody>
      </p:sp>
      <p:sp>
        <p:nvSpPr>
          <p:cNvPr id="3" name="Inhaltsplatzhalter 2">
            <a:extLst>
              <a:ext uri="{FF2B5EF4-FFF2-40B4-BE49-F238E27FC236}">
                <a16:creationId xmlns:a16="http://schemas.microsoft.com/office/drawing/2014/main" id="{E5B7C306-C806-DD9F-0F7D-23214A631229}"/>
              </a:ext>
            </a:extLst>
          </p:cNvPr>
          <p:cNvSpPr>
            <a:spLocks noGrp="1"/>
          </p:cNvSpPr>
          <p:nvPr>
            <p:ph idx="1"/>
          </p:nvPr>
        </p:nvSpPr>
        <p:spPr>
          <a:xfrm>
            <a:off x="1278107" y="2216407"/>
            <a:ext cx="7739434" cy="4622528"/>
          </a:xfrm>
        </p:spPr>
        <p:txBody>
          <a:bodyPr>
            <a:normAutofit/>
          </a:bodyPr>
          <a:lstStyle/>
          <a:p>
            <a:pPr marL="514350" indent="-514350">
              <a:lnSpc>
                <a:spcPct val="150000"/>
              </a:lnSpc>
              <a:buClr>
                <a:srgbClr val="3D2277"/>
              </a:buClr>
              <a:buSzPct val="100000"/>
              <a:buFont typeface="+mj-lt"/>
              <a:buAutoNum type="alphaLcParenR"/>
            </a:pPr>
            <a:r>
              <a:rPr lang="de-DE" sz="3600"/>
              <a:t>196 Mio. Euro</a:t>
            </a:r>
          </a:p>
          <a:p>
            <a:pPr marL="514350" indent="-514350">
              <a:lnSpc>
                <a:spcPct val="150000"/>
              </a:lnSpc>
              <a:buClr>
                <a:srgbClr val="3D2277"/>
              </a:buClr>
              <a:buSzPct val="100000"/>
              <a:buFont typeface="+mj-lt"/>
              <a:buAutoNum type="alphaLcParenR"/>
            </a:pPr>
            <a:r>
              <a:rPr lang="de-DE" sz="3600"/>
              <a:t>32 Mrd. Euro</a:t>
            </a:r>
          </a:p>
          <a:p>
            <a:pPr marL="514350" indent="-514350">
              <a:lnSpc>
                <a:spcPct val="150000"/>
              </a:lnSpc>
              <a:buClr>
                <a:srgbClr val="3D2277"/>
              </a:buClr>
              <a:buSzPct val="100000"/>
              <a:buFont typeface="+mj-lt"/>
              <a:buAutoNum type="alphaLcParenR"/>
            </a:pPr>
            <a:r>
              <a:rPr lang="de-DE" sz="3600"/>
              <a:t>248 Mrd. Euro</a:t>
            </a:r>
          </a:p>
          <a:p>
            <a:pPr marL="514350" indent="-514350">
              <a:lnSpc>
                <a:spcPct val="150000"/>
              </a:lnSpc>
              <a:buClr>
                <a:srgbClr val="3D2277"/>
              </a:buClr>
              <a:buSzPct val="100000"/>
              <a:buFont typeface="+mj-lt"/>
              <a:buAutoNum type="alphaLcParenR"/>
            </a:pPr>
            <a:r>
              <a:rPr lang="de-DE" sz="3600"/>
              <a:t>899 Mrd. Euro</a:t>
            </a:r>
          </a:p>
        </p:txBody>
      </p:sp>
    </p:spTree>
    <p:extLst>
      <p:ext uri="{BB962C8B-B14F-4D97-AF65-F5344CB8AC3E}">
        <p14:creationId xmlns:p14="http://schemas.microsoft.com/office/powerpoint/2010/main" val="223866452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058BA9-222D-97B5-1F3B-C0D96DE89776}"/>
              </a:ext>
            </a:extLst>
          </p:cNvPr>
          <p:cNvSpPr>
            <a:spLocks noGrp="1"/>
          </p:cNvSpPr>
          <p:nvPr>
            <p:ph type="title"/>
          </p:nvPr>
        </p:nvSpPr>
        <p:spPr>
          <a:xfrm>
            <a:off x="2421184" y="177884"/>
            <a:ext cx="8429069" cy="1325563"/>
          </a:xfrm>
        </p:spPr>
        <p:txBody>
          <a:bodyPr/>
          <a:lstStyle/>
          <a:p>
            <a:pPr algn="r"/>
            <a:r>
              <a:rPr lang="de-DE">
                <a:highlight>
                  <a:srgbClr val="FFFF00"/>
                </a:highlight>
              </a:rPr>
              <a:t>WELCHE (JUGEND-)APPS SAMMELN DIE MEISTEN DATEN?</a:t>
            </a:r>
          </a:p>
        </p:txBody>
      </p:sp>
      <p:sp>
        <p:nvSpPr>
          <p:cNvPr id="3" name="Inhaltsplatzhalter 2">
            <a:extLst>
              <a:ext uri="{FF2B5EF4-FFF2-40B4-BE49-F238E27FC236}">
                <a16:creationId xmlns:a16="http://schemas.microsoft.com/office/drawing/2014/main" id="{E5B7C306-C806-DD9F-0F7D-23214A631229}"/>
              </a:ext>
            </a:extLst>
          </p:cNvPr>
          <p:cNvSpPr>
            <a:spLocks noGrp="1"/>
          </p:cNvSpPr>
          <p:nvPr>
            <p:ph idx="1"/>
          </p:nvPr>
        </p:nvSpPr>
        <p:spPr>
          <a:xfrm>
            <a:off x="1200285" y="1953413"/>
            <a:ext cx="9888262" cy="4622528"/>
          </a:xfrm>
        </p:spPr>
        <p:txBody>
          <a:bodyPr>
            <a:normAutofit/>
          </a:bodyPr>
          <a:lstStyle/>
          <a:p>
            <a:pPr marL="514350" indent="-514350">
              <a:lnSpc>
                <a:spcPct val="150000"/>
              </a:lnSpc>
              <a:buClr>
                <a:srgbClr val="3D2277"/>
              </a:buClr>
              <a:buSzPct val="100000"/>
              <a:buFont typeface="+mj-lt"/>
              <a:buAutoNum type="alphaLcParenR"/>
            </a:pPr>
            <a:r>
              <a:rPr lang="de-DE" sz="3600"/>
              <a:t>Instagram</a:t>
            </a:r>
          </a:p>
          <a:p>
            <a:pPr marL="514350" indent="-514350">
              <a:lnSpc>
                <a:spcPct val="150000"/>
              </a:lnSpc>
              <a:buClr>
                <a:srgbClr val="3D2277"/>
              </a:buClr>
              <a:buSzPct val="100000"/>
              <a:buFont typeface="+mj-lt"/>
              <a:buAutoNum type="alphaLcParenR"/>
            </a:pPr>
            <a:r>
              <a:rPr lang="de-DE" sz="3600"/>
              <a:t>TikTok</a:t>
            </a:r>
          </a:p>
          <a:p>
            <a:pPr marL="514350" indent="-514350">
              <a:lnSpc>
                <a:spcPct val="150000"/>
              </a:lnSpc>
              <a:buClr>
                <a:srgbClr val="3D2277"/>
              </a:buClr>
              <a:buSzPct val="100000"/>
              <a:buFont typeface="+mj-lt"/>
              <a:buAutoNum type="alphaLcParenR"/>
            </a:pPr>
            <a:r>
              <a:rPr lang="de-DE" sz="3600"/>
              <a:t>Whatsapp</a:t>
            </a:r>
          </a:p>
          <a:p>
            <a:pPr marL="514350" indent="-514350">
              <a:lnSpc>
                <a:spcPct val="150000"/>
              </a:lnSpc>
              <a:buClr>
                <a:srgbClr val="3D2277"/>
              </a:buClr>
              <a:buSzPct val="100000"/>
              <a:buFont typeface="+mj-lt"/>
              <a:buAutoNum type="alphaLcParenR"/>
            </a:pPr>
            <a:r>
              <a:rPr lang="de-DE" sz="3600"/>
              <a:t>Youtube</a:t>
            </a:r>
          </a:p>
        </p:txBody>
      </p:sp>
    </p:spTree>
    <p:extLst>
      <p:ext uri="{BB962C8B-B14F-4D97-AF65-F5344CB8AC3E}">
        <p14:creationId xmlns:p14="http://schemas.microsoft.com/office/powerpoint/2010/main" val="1881001219"/>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058BA9-222D-97B5-1F3B-C0D96DE89776}"/>
              </a:ext>
            </a:extLst>
          </p:cNvPr>
          <p:cNvSpPr>
            <a:spLocks noGrp="1"/>
          </p:cNvSpPr>
          <p:nvPr>
            <p:ph type="title"/>
          </p:nvPr>
        </p:nvSpPr>
        <p:spPr>
          <a:xfrm>
            <a:off x="2421184" y="177884"/>
            <a:ext cx="8429069" cy="1325563"/>
          </a:xfrm>
        </p:spPr>
        <p:txBody>
          <a:bodyPr/>
          <a:lstStyle/>
          <a:p>
            <a:pPr algn="r"/>
            <a:r>
              <a:rPr lang="de-DE">
                <a:highlight>
                  <a:srgbClr val="FFFF00"/>
                </a:highlight>
              </a:rPr>
              <a:t>MEINE </a:t>
            </a:r>
            <a:r>
              <a:rPr lang="de-DE" err="1">
                <a:highlight>
                  <a:srgbClr val="FFFF00"/>
                </a:highlight>
              </a:rPr>
              <a:t>GRÖßTE</a:t>
            </a:r>
            <a:r>
              <a:rPr lang="de-DE">
                <a:highlight>
                  <a:srgbClr val="FFFF00"/>
                </a:highlight>
              </a:rPr>
              <a:t> SORGE BEIM DATENSCHUTZ IST...</a:t>
            </a:r>
          </a:p>
        </p:txBody>
      </p:sp>
      <p:sp>
        <p:nvSpPr>
          <p:cNvPr id="3" name="Inhaltsplatzhalter 2">
            <a:extLst>
              <a:ext uri="{FF2B5EF4-FFF2-40B4-BE49-F238E27FC236}">
                <a16:creationId xmlns:a16="http://schemas.microsoft.com/office/drawing/2014/main" id="{E5B7C306-C806-DD9F-0F7D-23214A631229}"/>
              </a:ext>
            </a:extLst>
          </p:cNvPr>
          <p:cNvSpPr>
            <a:spLocks noGrp="1"/>
          </p:cNvSpPr>
          <p:nvPr>
            <p:ph idx="1"/>
          </p:nvPr>
        </p:nvSpPr>
        <p:spPr>
          <a:xfrm>
            <a:off x="1200285" y="1953413"/>
            <a:ext cx="9888262" cy="4622528"/>
          </a:xfrm>
        </p:spPr>
        <p:txBody>
          <a:bodyPr>
            <a:normAutofit/>
          </a:bodyPr>
          <a:lstStyle/>
          <a:p>
            <a:pPr marL="971550" lvl="1" indent="-514350">
              <a:lnSpc>
                <a:spcPct val="150000"/>
              </a:lnSpc>
              <a:buClr>
                <a:srgbClr val="3D2277"/>
              </a:buClr>
              <a:buSzPct val="100000"/>
              <a:buFont typeface="+mj-lt"/>
              <a:buAutoNum type="alphaLcParenR"/>
            </a:pPr>
            <a:r>
              <a:rPr lang="de-DE" sz="3200"/>
              <a:t>versehentlich selbst weitergegebene Daten/Infos</a:t>
            </a:r>
          </a:p>
          <a:p>
            <a:pPr marL="971550" lvl="1" indent="-514350">
              <a:lnSpc>
                <a:spcPct val="150000"/>
              </a:lnSpc>
              <a:buClr>
                <a:srgbClr val="3D2277"/>
              </a:buClr>
              <a:buSzPct val="100000"/>
              <a:buFont typeface="+mj-lt"/>
              <a:buAutoNum type="alphaLcParenR"/>
            </a:pPr>
            <a:r>
              <a:rPr lang="de-DE" sz="3200"/>
              <a:t>(falsch gesetzte) App-Berechtigungen</a:t>
            </a:r>
          </a:p>
          <a:p>
            <a:pPr marL="971550" lvl="1" indent="-514350">
              <a:lnSpc>
                <a:spcPct val="150000"/>
              </a:lnSpc>
              <a:buClr>
                <a:srgbClr val="3D2277"/>
              </a:buClr>
              <a:buSzPct val="100000"/>
              <a:buFont typeface="+mj-lt"/>
              <a:buAutoNum type="alphaLcParenR"/>
            </a:pPr>
            <a:r>
              <a:rPr lang="de-DE" sz="3200"/>
              <a:t>Cookies und/oder Tracker</a:t>
            </a:r>
          </a:p>
          <a:p>
            <a:pPr marL="971550" lvl="1" indent="-514350">
              <a:lnSpc>
                <a:spcPct val="150000"/>
              </a:lnSpc>
              <a:buClr>
                <a:srgbClr val="3D2277"/>
              </a:buClr>
              <a:buSzPct val="100000"/>
              <a:buFont typeface="+mj-lt"/>
              <a:buAutoNum type="alphaLcParenR"/>
            </a:pPr>
            <a:r>
              <a:rPr lang="de-DE" sz="3200"/>
              <a:t>Habe gar keine Angst. Alles safe.</a:t>
            </a:r>
          </a:p>
        </p:txBody>
      </p:sp>
    </p:spTree>
    <p:extLst>
      <p:ext uri="{BB962C8B-B14F-4D97-AF65-F5344CB8AC3E}">
        <p14:creationId xmlns:p14="http://schemas.microsoft.com/office/powerpoint/2010/main" val="4023796320"/>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058BA9-222D-97B5-1F3B-C0D96DE89776}"/>
              </a:ext>
            </a:extLst>
          </p:cNvPr>
          <p:cNvSpPr>
            <a:spLocks noGrp="1"/>
          </p:cNvSpPr>
          <p:nvPr>
            <p:ph type="title"/>
          </p:nvPr>
        </p:nvSpPr>
        <p:spPr>
          <a:xfrm>
            <a:off x="2731150" y="208881"/>
            <a:ext cx="8429069" cy="1325563"/>
          </a:xfrm>
        </p:spPr>
        <p:txBody>
          <a:bodyPr/>
          <a:lstStyle/>
          <a:p>
            <a:r>
              <a:rPr lang="de-DE">
                <a:highlight>
                  <a:srgbClr val="FFFF00"/>
                </a:highlight>
              </a:rPr>
              <a:t>DATENSCHUTZ</a:t>
            </a:r>
            <a:br>
              <a:rPr lang="de-DE">
                <a:highlight>
                  <a:srgbClr val="FFFF00"/>
                </a:highlight>
              </a:rPr>
            </a:br>
            <a:r>
              <a:rPr lang="de-DE">
                <a:highlight>
                  <a:srgbClr val="FFFF00"/>
                </a:highlight>
              </a:rPr>
              <a:t>BEACHTET?</a:t>
            </a:r>
          </a:p>
        </p:txBody>
      </p:sp>
      <p:sp>
        <p:nvSpPr>
          <p:cNvPr id="3" name="Inhaltsplatzhalter 2">
            <a:extLst>
              <a:ext uri="{FF2B5EF4-FFF2-40B4-BE49-F238E27FC236}">
                <a16:creationId xmlns:a16="http://schemas.microsoft.com/office/drawing/2014/main" id="{E5B7C306-C806-DD9F-0F7D-23214A631229}"/>
              </a:ext>
            </a:extLst>
          </p:cNvPr>
          <p:cNvSpPr>
            <a:spLocks noGrp="1"/>
          </p:cNvSpPr>
          <p:nvPr>
            <p:ph idx="1"/>
          </p:nvPr>
        </p:nvSpPr>
        <p:spPr>
          <a:xfrm>
            <a:off x="1200285" y="1953413"/>
            <a:ext cx="9888262" cy="4622528"/>
          </a:xfrm>
        </p:spPr>
        <p:txBody>
          <a:bodyPr>
            <a:normAutofit/>
          </a:bodyPr>
          <a:lstStyle/>
          <a:p>
            <a:pPr marL="514350" indent="-514350">
              <a:lnSpc>
                <a:spcPct val="150000"/>
              </a:lnSpc>
              <a:buClr>
                <a:srgbClr val="3D2277"/>
              </a:buClr>
              <a:buSzPct val="100000"/>
              <a:buFont typeface="+mj-lt"/>
              <a:buAutoNum type="alphaLcParenR"/>
            </a:pPr>
            <a:r>
              <a:rPr lang="de-DE" sz="3600"/>
              <a:t>ja</a:t>
            </a:r>
          </a:p>
          <a:p>
            <a:pPr marL="514350" indent="-514350">
              <a:lnSpc>
                <a:spcPct val="150000"/>
              </a:lnSpc>
              <a:buClr>
                <a:srgbClr val="3D2277"/>
              </a:buClr>
              <a:buSzPct val="100000"/>
              <a:buFont typeface="+mj-lt"/>
              <a:buAutoNum type="alphaLcParenR"/>
            </a:pPr>
            <a:r>
              <a:rPr lang="de-DE" sz="3600"/>
              <a:t>nein</a:t>
            </a:r>
          </a:p>
        </p:txBody>
      </p:sp>
      <p:pic>
        <p:nvPicPr>
          <p:cNvPr id="4" name="Grafik 3">
            <a:extLst>
              <a:ext uri="{FF2B5EF4-FFF2-40B4-BE49-F238E27FC236}">
                <a16:creationId xmlns:a16="http://schemas.microsoft.com/office/drawing/2014/main" id="{0F4E7215-1E15-E263-BB90-BAC64325A8B7}"/>
              </a:ext>
            </a:extLst>
          </p:cNvPr>
          <p:cNvPicPr>
            <a:picLocks noChangeAspect="1"/>
          </p:cNvPicPr>
          <p:nvPr/>
        </p:nvPicPr>
        <p:blipFill rotWithShape="1">
          <a:blip r:embed="rId3">
            <a:extLst>
              <a:ext uri="{28A0092B-C50C-407E-A947-70E740481C1C}">
                <a14:useLocalDpi xmlns:a14="http://schemas.microsoft.com/office/drawing/2010/main" val="0"/>
              </a:ext>
            </a:extLst>
          </a:blip>
          <a:srcRect l="-2142" r="-2"/>
          <a:stretch/>
        </p:blipFill>
        <p:spPr>
          <a:xfrm>
            <a:off x="6868285" y="2"/>
            <a:ext cx="5323715" cy="6857998"/>
          </a:xfrm>
          <a:prstGeom prst="rect">
            <a:avLst/>
          </a:prstGeom>
        </p:spPr>
      </p:pic>
      <p:sp>
        <p:nvSpPr>
          <p:cNvPr id="5" name="Flussdiagramm: Daten 6">
            <a:extLst>
              <a:ext uri="{FF2B5EF4-FFF2-40B4-BE49-F238E27FC236}">
                <a16:creationId xmlns:a16="http://schemas.microsoft.com/office/drawing/2014/main" id="{DD84513E-2522-C069-155D-4B12880BB9EA}"/>
              </a:ext>
            </a:extLst>
          </p:cNvPr>
          <p:cNvSpPr/>
          <p:nvPr/>
        </p:nvSpPr>
        <p:spPr>
          <a:xfrm>
            <a:off x="10973987" y="-65314"/>
            <a:ext cx="1267649" cy="5481725"/>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5309 w 8000"/>
              <a:gd name="connsiteY0" fmla="*/ 16303 h 16303"/>
              <a:gd name="connsiteX1" fmla="*/ 0 w 8000"/>
              <a:gd name="connsiteY1" fmla="*/ 0 h 16303"/>
              <a:gd name="connsiteX2" fmla="*/ 8000 w 8000"/>
              <a:gd name="connsiteY2" fmla="*/ 0 h 16303"/>
              <a:gd name="connsiteX3" fmla="*/ 6000 w 8000"/>
              <a:gd name="connsiteY3" fmla="*/ 10000 h 16303"/>
              <a:gd name="connsiteX4" fmla="*/ 5309 w 8000"/>
              <a:gd name="connsiteY4" fmla="*/ 16303 h 16303"/>
              <a:gd name="connsiteX0" fmla="*/ 6736 w 10100"/>
              <a:gd name="connsiteY0" fmla="*/ 10279 h 10279"/>
              <a:gd name="connsiteX1" fmla="*/ 0 w 10100"/>
              <a:gd name="connsiteY1" fmla="*/ 0 h 10279"/>
              <a:gd name="connsiteX2" fmla="*/ 10100 w 10100"/>
              <a:gd name="connsiteY2" fmla="*/ 279 h 10279"/>
              <a:gd name="connsiteX3" fmla="*/ 7600 w 10100"/>
              <a:gd name="connsiteY3" fmla="*/ 6413 h 10279"/>
              <a:gd name="connsiteX4" fmla="*/ 6736 w 10100"/>
              <a:gd name="connsiteY4" fmla="*/ 10279 h 10279"/>
              <a:gd name="connsiteX0" fmla="*/ 6736 w 7600"/>
              <a:gd name="connsiteY0" fmla="*/ 10279 h 10279"/>
              <a:gd name="connsiteX1" fmla="*/ 0 w 7600"/>
              <a:gd name="connsiteY1" fmla="*/ 0 h 10279"/>
              <a:gd name="connsiteX2" fmla="*/ 6636 w 7600"/>
              <a:gd name="connsiteY2" fmla="*/ 0 h 10279"/>
              <a:gd name="connsiteX3" fmla="*/ 7600 w 7600"/>
              <a:gd name="connsiteY3" fmla="*/ 6413 h 10279"/>
              <a:gd name="connsiteX4" fmla="*/ 6736 w 7600"/>
              <a:gd name="connsiteY4" fmla="*/ 10279 h 10279"/>
              <a:gd name="connsiteX0" fmla="*/ 8863 w 8974"/>
              <a:gd name="connsiteY0" fmla="*/ 10000 h 10491"/>
              <a:gd name="connsiteX1" fmla="*/ 0 w 8974"/>
              <a:gd name="connsiteY1" fmla="*/ 0 h 10491"/>
              <a:gd name="connsiteX2" fmla="*/ 8732 w 8974"/>
              <a:gd name="connsiteY2" fmla="*/ 0 h 10491"/>
              <a:gd name="connsiteX3" fmla="*/ 8877 w 8974"/>
              <a:gd name="connsiteY3" fmla="*/ 10145 h 10491"/>
              <a:gd name="connsiteX4" fmla="*/ 8863 w 8974"/>
              <a:gd name="connsiteY4" fmla="*/ 10000 h 104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4" h="10491">
                <a:moveTo>
                  <a:pt x="8863" y="10000"/>
                </a:moveTo>
                <a:lnTo>
                  <a:pt x="0" y="0"/>
                </a:lnTo>
                <a:lnTo>
                  <a:pt x="8732" y="0"/>
                </a:lnTo>
                <a:cubicBezTo>
                  <a:pt x="8780" y="3382"/>
                  <a:pt x="8829" y="6763"/>
                  <a:pt x="8877" y="10145"/>
                </a:cubicBezTo>
                <a:cubicBezTo>
                  <a:pt x="8499" y="11399"/>
                  <a:pt x="9242" y="8746"/>
                  <a:pt x="8863" y="10000"/>
                </a:cubicBezTo>
                <a:close/>
              </a:path>
            </a:pathLst>
          </a:custGeom>
          <a:solidFill>
            <a:srgbClr val="FEF5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5983255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06C2D5-4C8B-B294-8BFD-53D7411B8C97}"/>
              </a:ext>
            </a:extLst>
          </p:cNvPr>
          <p:cNvSpPr>
            <a:spLocks noGrp="1"/>
          </p:cNvSpPr>
          <p:nvPr>
            <p:ph type="title"/>
          </p:nvPr>
        </p:nvSpPr>
        <p:spPr/>
        <p:txBody>
          <a:bodyPr/>
          <a:lstStyle/>
          <a:p>
            <a:r>
              <a:rPr lang="de-DE" b="1">
                <a:solidFill>
                  <a:srgbClr val="481F71"/>
                </a:solidFill>
                <a:highlight>
                  <a:srgbClr val="FEF54C"/>
                </a:highlight>
                <a:latin typeface="BROTHER-1816-BLACK"/>
              </a:rPr>
              <a:t>1. DATENSCHUTZ</a:t>
            </a:r>
          </a:p>
        </p:txBody>
      </p:sp>
      <p:sp>
        <p:nvSpPr>
          <p:cNvPr id="3" name="Textplatzhalter 2">
            <a:extLst>
              <a:ext uri="{FF2B5EF4-FFF2-40B4-BE49-F238E27FC236}">
                <a16:creationId xmlns:a16="http://schemas.microsoft.com/office/drawing/2014/main" id="{9605B13D-F819-4895-2368-71EC265814C7}"/>
              </a:ext>
            </a:extLst>
          </p:cNvPr>
          <p:cNvSpPr>
            <a:spLocks noGrp="1"/>
          </p:cNvSpPr>
          <p:nvPr>
            <p:ph type="body" idx="1"/>
          </p:nvPr>
        </p:nvSpPr>
        <p:spPr>
          <a:xfrm>
            <a:off x="831850" y="4589463"/>
            <a:ext cx="10515600" cy="1500187"/>
          </a:xfrm>
        </p:spPr>
        <p:txBody>
          <a:bodyPr/>
          <a:lstStyle/>
          <a:p>
            <a:r>
              <a:rPr lang="de-DE">
                <a:solidFill>
                  <a:srgbClr val="FEF54C"/>
                </a:solidFill>
                <a:highlight>
                  <a:srgbClr val="3D2277"/>
                </a:highlight>
              </a:rPr>
              <a:t>Eigentlich ganz einfach</a:t>
            </a:r>
          </a:p>
        </p:txBody>
      </p:sp>
      <p:sp>
        <p:nvSpPr>
          <p:cNvPr id="4" name="AutoShape 2" descr="A comic-style illustration of a bored student sitting at a desk in a classroom, yawning widely. The student has short brown hair and is wearing a casual blue t-shirt and jeans. The classroom is filled with other students who are focused on their work. The bored student has a textbook and a notebook on the desk in front of them, but is looking away from them, gazing into the distance with a disinterested expression. The scene captures the essence of boredom and disengagement in a school setting.">
            <a:extLst>
              <a:ext uri="{FF2B5EF4-FFF2-40B4-BE49-F238E27FC236}">
                <a16:creationId xmlns:a16="http://schemas.microsoft.com/office/drawing/2014/main" id="{4D11ABC9-11F7-6F5D-B025-F2D980B873D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6" name="Grafik 5">
            <a:extLst>
              <a:ext uri="{FF2B5EF4-FFF2-40B4-BE49-F238E27FC236}">
                <a16:creationId xmlns:a16="http://schemas.microsoft.com/office/drawing/2014/main" id="{30E0120B-EAA3-F017-7460-7299228E1104}"/>
              </a:ext>
            </a:extLst>
          </p:cNvPr>
          <p:cNvPicPr>
            <a:picLocks noChangeAspect="1"/>
          </p:cNvPicPr>
          <p:nvPr/>
        </p:nvPicPr>
        <p:blipFill>
          <a:blip r:embed="rId3"/>
          <a:srcRect/>
          <a:stretch/>
        </p:blipFill>
        <p:spPr>
          <a:xfrm>
            <a:off x="6459895" y="789760"/>
            <a:ext cx="4973680" cy="497368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Flussdiagramm: Daten 6">
            <a:extLst>
              <a:ext uri="{FF2B5EF4-FFF2-40B4-BE49-F238E27FC236}">
                <a16:creationId xmlns:a16="http://schemas.microsoft.com/office/drawing/2014/main" id="{7EC8363D-43BE-4FD3-4192-3CBBE2EE265E}"/>
              </a:ext>
            </a:extLst>
          </p:cNvPr>
          <p:cNvSpPr/>
          <p:nvPr/>
        </p:nvSpPr>
        <p:spPr>
          <a:xfrm>
            <a:off x="10973987" y="-65314"/>
            <a:ext cx="1267649" cy="5481725"/>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5309 w 8000"/>
              <a:gd name="connsiteY0" fmla="*/ 16303 h 16303"/>
              <a:gd name="connsiteX1" fmla="*/ 0 w 8000"/>
              <a:gd name="connsiteY1" fmla="*/ 0 h 16303"/>
              <a:gd name="connsiteX2" fmla="*/ 8000 w 8000"/>
              <a:gd name="connsiteY2" fmla="*/ 0 h 16303"/>
              <a:gd name="connsiteX3" fmla="*/ 6000 w 8000"/>
              <a:gd name="connsiteY3" fmla="*/ 10000 h 16303"/>
              <a:gd name="connsiteX4" fmla="*/ 5309 w 8000"/>
              <a:gd name="connsiteY4" fmla="*/ 16303 h 16303"/>
              <a:gd name="connsiteX0" fmla="*/ 6736 w 10100"/>
              <a:gd name="connsiteY0" fmla="*/ 10279 h 10279"/>
              <a:gd name="connsiteX1" fmla="*/ 0 w 10100"/>
              <a:gd name="connsiteY1" fmla="*/ 0 h 10279"/>
              <a:gd name="connsiteX2" fmla="*/ 10100 w 10100"/>
              <a:gd name="connsiteY2" fmla="*/ 279 h 10279"/>
              <a:gd name="connsiteX3" fmla="*/ 7600 w 10100"/>
              <a:gd name="connsiteY3" fmla="*/ 6413 h 10279"/>
              <a:gd name="connsiteX4" fmla="*/ 6736 w 10100"/>
              <a:gd name="connsiteY4" fmla="*/ 10279 h 10279"/>
              <a:gd name="connsiteX0" fmla="*/ 6736 w 7600"/>
              <a:gd name="connsiteY0" fmla="*/ 10279 h 10279"/>
              <a:gd name="connsiteX1" fmla="*/ 0 w 7600"/>
              <a:gd name="connsiteY1" fmla="*/ 0 h 10279"/>
              <a:gd name="connsiteX2" fmla="*/ 6636 w 7600"/>
              <a:gd name="connsiteY2" fmla="*/ 0 h 10279"/>
              <a:gd name="connsiteX3" fmla="*/ 7600 w 7600"/>
              <a:gd name="connsiteY3" fmla="*/ 6413 h 10279"/>
              <a:gd name="connsiteX4" fmla="*/ 6736 w 7600"/>
              <a:gd name="connsiteY4" fmla="*/ 10279 h 10279"/>
              <a:gd name="connsiteX0" fmla="*/ 8863 w 8974"/>
              <a:gd name="connsiteY0" fmla="*/ 10000 h 10491"/>
              <a:gd name="connsiteX1" fmla="*/ 0 w 8974"/>
              <a:gd name="connsiteY1" fmla="*/ 0 h 10491"/>
              <a:gd name="connsiteX2" fmla="*/ 8732 w 8974"/>
              <a:gd name="connsiteY2" fmla="*/ 0 h 10491"/>
              <a:gd name="connsiteX3" fmla="*/ 8877 w 8974"/>
              <a:gd name="connsiteY3" fmla="*/ 10145 h 10491"/>
              <a:gd name="connsiteX4" fmla="*/ 8863 w 8974"/>
              <a:gd name="connsiteY4" fmla="*/ 10000 h 104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4" h="10491">
                <a:moveTo>
                  <a:pt x="8863" y="10000"/>
                </a:moveTo>
                <a:lnTo>
                  <a:pt x="0" y="0"/>
                </a:lnTo>
                <a:lnTo>
                  <a:pt x="8732" y="0"/>
                </a:lnTo>
                <a:cubicBezTo>
                  <a:pt x="8780" y="3382"/>
                  <a:pt x="8829" y="6763"/>
                  <a:pt x="8877" y="10145"/>
                </a:cubicBezTo>
                <a:cubicBezTo>
                  <a:pt x="8499" y="11399"/>
                  <a:pt x="9242" y="8746"/>
                  <a:pt x="8863" y="10000"/>
                </a:cubicBezTo>
                <a:close/>
              </a:path>
            </a:pathLst>
          </a:custGeom>
          <a:solidFill>
            <a:srgbClr val="FEF5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656874418"/>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edienbuddies NEU">
      <a:majorFont>
        <a:latin typeface="Brother 1816"/>
        <a:ea typeface=""/>
        <a:cs typeface=""/>
      </a:majorFont>
      <a:minorFont>
        <a:latin typeface="Brother 1816"/>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8B44BF5239B4B46999A9CE73E88413B" ma:contentTypeVersion="15" ma:contentTypeDescription="Ein neues Dokument erstellen." ma:contentTypeScope="" ma:versionID="acc1bca4691c85ab9c8377198e38ad63">
  <xsd:schema xmlns:xsd="http://www.w3.org/2001/XMLSchema" xmlns:xs="http://www.w3.org/2001/XMLSchema" xmlns:p="http://schemas.microsoft.com/office/2006/metadata/properties" xmlns:ns2="a425a10f-60a5-4cf1-9796-f4335fc886c7" xmlns:ns3="bc30cb77-1608-4d77-8418-604369f3b44f" targetNamespace="http://schemas.microsoft.com/office/2006/metadata/properties" ma:root="true" ma:fieldsID="b854be66042fac7ba9cf3626c4103dfd" ns2:_="" ns3:_="">
    <xsd:import namespace="a425a10f-60a5-4cf1-9796-f4335fc886c7"/>
    <xsd:import namespace="bc30cb77-1608-4d77-8418-604369f3b44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25a10f-60a5-4cf1-9796-f4335fc886c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65e5bbe4-fa0e-411e-9b99-4c620d65db1b"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30cb77-1608-4d77-8418-604369f3b44f" elementFormDefault="qualified">
    <xsd:import namespace="http://schemas.microsoft.com/office/2006/documentManagement/types"/>
    <xsd:import namespace="http://schemas.microsoft.com/office/infopath/2007/PartnerControls"/>
    <xsd:element name="SharedWithUsers" ma:index="1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internalName="SharedWithDetails" ma:readOnly="true">
      <xsd:simpleType>
        <xsd:restriction base="dms:Note">
          <xsd:maxLength value="255"/>
        </xsd:restriction>
      </xsd:simpleType>
    </xsd:element>
    <xsd:element name="TaxCatchAll" ma:index="14" nillable="true" ma:displayName="Taxonomy Catch All Column" ma:hidden="true" ma:list="{436d4cbe-7fef-4fca-9bf5-f274818c3be2}" ma:internalName="TaxCatchAll" ma:showField="CatchAllData" ma:web="bc30cb77-1608-4d77-8418-604369f3b44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c30cb77-1608-4d77-8418-604369f3b44f" xsi:nil="true"/>
    <lcf76f155ced4ddcb4097134ff3c332f xmlns="a425a10f-60a5-4cf1-9796-f4335fc886c7">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C136460-18A0-49AB-92B9-EF2798AC744A}">
  <ds:schemaRefs>
    <ds:schemaRef ds:uri="a425a10f-60a5-4cf1-9796-f4335fc886c7"/>
    <ds:schemaRef ds:uri="bc30cb77-1608-4d77-8418-604369f3b44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6EA3BEF-7C3D-40ED-B9CC-52B9250BB3DA}">
  <ds:schemaRefs>
    <ds:schemaRef ds:uri="a425a10f-60a5-4cf1-9796-f4335fc886c7"/>
    <ds:schemaRef ds:uri="bc30cb77-1608-4d77-8418-604369f3b44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B300E6D-90EC-4E88-B206-065B20D1A01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2617</Words>
  <Application>Microsoft Office PowerPoint</Application>
  <PresentationFormat>Breitbild</PresentationFormat>
  <Paragraphs>359</Paragraphs>
  <Slides>42</Slides>
  <Notes>40</Notes>
  <HiddenSlides>3</HiddenSlides>
  <MMClips>4</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42</vt:i4>
      </vt:variant>
    </vt:vector>
  </HeadingPairs>
  <TitlesOfParts>
    <vt:vector size="48" baseType="lpstr">
      <vt:lpstr>Arial</vt:lpstr>
      <vt:lpstr>Brother 1816</vt:lpstr>
      <vt:lpstr>BROTHER-1816-BLACK</vt:lpstr>
      <vt:lpstr>Calibri</vt:lpstr>
      <vt:lpstr>Wingdings</vt:lpstr>
      <vt:lpstr>Office</vt:lpstr>
      <vt:lpstr> AG-EINHEIT  FINGER WEG VON MEINEN DATEN!</vt:lpstr>
      <vt:lpstr>WAS MACHEN WIR HEUTE?</vt:lpstr>
      <vt:lpstr>WARMUP  VIER-ECKEN-UMFRAGE</vt:lpstr>
      <vt:lpstr>DATENSCHUTZ…</vt:lpstr>
      <vt:lpstr>VIELE DATEN AUS HANDYS WERDEN IN DIE USA VERKAUFT UND WEITERVERKAUFT.  WIEVIEL UMSATZ MACHEN US-DATENHÄNDLER PRO JAHR?</vt:lpstr>
      <vt:lpstr>WELCHE (JUGEND-)APPS SAMMELN DIE MEISTEN DATEN?</vt:lpstr>
      <vt:lpstr>MEINE GRÖßTE SORGE BEIM DATENSCHUTZ IST...</vt:lpstr>
      <vt:lpstr>DATENSCHUTZ BEACHTET?</vt:lpstr>
      <vt:lpstr>1. DATENSCHUTZ</vt:lpstr>
      <vt:lpstr>DATENSCHUTZ IN DREI SÄTZEN</vt:lpstr>
      <vt:lpstr>ABER: DATEN SIND DAS NEUE ÖL!</vt:lpstr>
      <vt:lpstr>IST DATENSAMMLUNG IMMER SCHLECHT?</vt:lpstr>
      <vt:lpstr>WIE SCHÜTZE ICH MEINE DATEN?</vt:lpstr>
      <vt:lpstr>VORSICHT BEI PRIVATEN INFOS!</vt:lpstr>
      <vt:lpstr>PowerPoint-Präsentation</vt:lpstr>
      <vt:lpstr>PowerPoint-Präsentation</vt:lpstr>
      <vt:lpstr>ALTERNATIVE: WORTKETTEN </vt:lpstr>
      <vt:lpstr>CHALLENGE: PASSWORTPROFI </vt:lpstr>
      <vt:lpstr>STATT MERKEN: PASSWORT-SAFES</vt:lpstr>
      <vt:lpstr>EXTRA SICHER / EXTRA UNSICHER</vt:lpstr>
      <vt:lpstr>PAUSE</vt:lpstr>
      <vt:lpstr>2. WER HAT MICH VERRATEN? METADATEN!</vt:lpstr>
      <vt:lpstr>WARUM METADATEN SO MÄCHTIG SIND</vt:lpstr>
      <vt:lpstr>WHATS THE PROBLEM, WHATSAPP?</vt:lpstr>
      <vt:lpstr>WO LAUERT METADATEN-SAMMLUNG?</vt:lpstr>
      <vt:lpstr>METADATEN, NEIN DANKE!</vt:lpstr>
      <vt:lpstr>DEIN RECHT AUF KEINE KEKSE</vt:lpstr>
      <vt:lpstr>COOKIES ZULASSEN</vt:lpstr>
      <vt:lpstr>COOKIES ZULASSEN</vt:lpstr>
      <vt:lpstr>COOKIES ABLEHNEN</vt:lpstr>
      <vt:lpstr>PAUSE</vt:lpstr>
      <vt:lpstr> DU KOMMST HIER NICHT REIN! Handy-Berechtigungen kontrollieren</vt:lpstr>
      <vt:lpstr>PowerPoint-Präsentation</vt:lpstr>
      <vt:lpstr>MENTIMETER-UMFRAGE</vt:lpstr>
      <vt:lpstr>Viele Berechtigungen, wenig Mitbestimmung</vt:lpstr>
      <vt:lpstr>Berechtigungen populärer Apps</vt:lpstr>
      <vt:lpstr>Fight back! Berechtigungen entziehen</vt:lpstr>
      <vt:lpstr>Take back control – Berechtigungen ändern</vt:lpstr>
      <vt:lpstr>FRAGEN?  Passwörter Cookies Metadaten Berechtigungen</vt:lpstr>
      <vt:lpstr>PowerPoint-Präsentation</vt:lpstr>
      <vt:lpstr>DANKE!</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Henry Westphal</dc:creator>
  <cp:lastModifiedBy>Michael Brendel</cp:lastModifiedBy>
  <cp:revision>2</cp:revision>
  <dcterms:created xsi:type="dcterms:W3CDTF">2023-06-29T10:01:09Z</dcterms:created>
  <dcterms:modified xsi:type="dcterms:W3CDTF">2024-09-12T08:52:38Z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0x01010008B44BF5239B4B46999A9CE73E88413B</vt:lpwstr>
  </property>
  <property fmtid="{D5CDD505-2E9C-101B-9397-08002B2CF9AE}" pid="3" name="MediaServiceImageTags">
    <vt:lpwstr/>
  </property>
</Properties>
</file>